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302" r:id="rId14"/>
    <p:sldId id="277" r:id="rId15"/>
    <p:sldId id="333" r:id="rId16"/>
    <p:sldId id="278" r:id="rId17"/>
    <p:sldId id="279" r:id="rId18"/>
    <p:sldId id="337" r:id="rId19"/>
    <p:sldId id="338" r:id="rId20"/>
    <p:sldId id="336" r:id="rId21"/>
    <p:sldId id="334" r:id="rId22"/>
    <p:sldId id="335" r:id="rId23"/>
    <p:sldId id="268" r:id="rId24"/>
    <p:sldId id="270" r:id="rId25"/>
    <p:sldId id="271" r:id="rId26"/>
    <p:sldId id="272" r:id="rId27"/>
    <p:sldId id="273" r:id="rId28"/>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varScale="1">
        <p:scale>
          <a:sx n="37" d="100"/>
          <a:sy n="37" d="100"/>
        </p:scale>
        <p:origin x="84"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C"/>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C"/>
          </a:p>
        </p:txBody>
      </p:sp>
      <p:sp>
        <p:nvSpPr>
          <p:cNvPr id="4" name="Marcador de fecha 3"/>
          <p:cNvSpPr>
            <a:spLocks noGrp="1"/>
          </p:cNvSpPr>
          <p:nvPr>
            <p:ph type="dt" sz="half" idx="10"/>
          </p:nvPr>
        </p:nvSpPr>
        <p:spPr/>
        <p:txBody>
          <a:bodyPr/>
          <a:lstStyle/>
          <a:p>
            <a:fld id="{3BCB34A6-E38A-4CC7-B6E7-B44B146F4C73}" type="datetimeFigureOut">
              <a:rPr lang="es-EC" smtClean="0"/>
              <a:t>2/4/2020</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7235CE1C-ACAD-47EF-A4DE-C02AFC4C432E}" type="slidenum">
              <a:rPr lang="es-EC" smtClean="0"/>
              <a:t>‹Nº›</a:t>
            </a:fld>
            <a:endParaRPr lang="es-EC"/>
          </a:p>
        </p:txBody>
      </p:sp>
    </p:spTree>
    <p:extLst>
      <p:ext uri="{BB962C8B-B14F-4D97-AF65-F5344CB8AC3E}">
        <p14:creationId xmlns:p14="http://schemas.microsoft.com/office/powerpoint/2010/main" val="3005111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3BCB34A6-E38A-4CC7-B6E7-B44B146F4C73}" type="datetimeFigureOut">
              <a:rPr lang="es-EC" smtClean="0"/>
              <a:t>2/4/2020</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7235CE1C-ACAD-47EF-A4DE-C02AFC4C432E}" type="slidenum">
              <a:rPr lang="es-EC" smtClean="0"/>
              <a:t>‹Nº›</a:t>
            </a:fld>
            <a:endParaRPr lang="es-EC"/>
          </a:p>
        </p:txBody>
      </p:sp>
    </p:spTree>
    <p:extLst>
      <p:ext uri="{BB962C8B-B14F-4D97-AF65-F5344CB8AC3E}">
        <p14:creationId xmlns:p14="http://schemas.microsoft.com/office/powerpoint/2010/main" val="1451345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C"/>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3BCB34A6-E38A-4CC7-B6E7-B44B146F4C73}" type="datetimeFigureOut">
              <a:rPr lang="es-EC" smtClean="0"/>
              <a:t>2/4/2020</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7235CE1C-ACAD-47EF-A4DE-C02AFC4C432E}" type="slidenum">
              <a:rPr lang="es-EC" smtClean="0"/>
              <a:t>‹Nº›</a:t>
            </a:fld>
            <a:endParaRPr lang="es-EC"/>
          </a:p>
        </p:txBody>
      </p:sp>
    </p:spTree>
    <p:extLst>
      <p:ext uri="{BB962C8B-B14F-4D97-AF65-F5344CB8AC3E}">
        <p14:creationId xmlns:p14="http://schemas.microsoft.com/office/powerpoint/2010/main" val="3593450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3BCB34A6-E38A-4CC7-B6E7-B44B146F4C73}" type="datetimeFigureOut">
              <a:rPr lang="es-EC" smtClean="0"/>
              <a:t>2/4/2020</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7235CE1C-ACAD-47EF-A4DE-C02AFC4C432E}" type="slidenum">
              <a:rPr lang="es-EC" smtClean="0"/>
              <a:t>‹Nº›</a:t>
            </a:fld>
            <a:endParaRPr lang="es-EC"/>
          </a:p>
        </p:txBody>
      </p:sp>
    </p:spTree>
    <p:extLst>
      <p:ext uri="{BB962C8B-B14F-4D97-AF65-F5344CB8AC3E}">
        <p14:creationId xmlns:p14="http://schemas.microsoft.com/office/powerpoint/2010/main" val="4100146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C"/>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3BCB34A6-E38A-4CC7-B6E7-B44B146F4C73}" type="datetimeFigureOut">
              <a:rPr lang="es-EC" smtClean="0"/>
              <a:t>2/4/2020</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7235CE1C-ACAD-47EF-A4DE-C02AFC4C432E}" type="slidenum">
              <a:rPr lang="es-EC" smtClean="0"/>
              <a:t>‹Nº›</a:t>
            </a:fld>
            <a:endParaRPr lang="es-EC"/>
          </a:p>
        </p:txBody>
      </p:sp>
    </p:spTree>
    <p:extLst>
      <p:ext uri="{BB962C8B-B14F-4D97-AF65-F5344CB8AC3E}">
        <p14:creationId xmlns:p14="http://schemas.microsoft.com/office/powerpoint/2010/main" val="3347882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p:cNvSpPr>
            <a:spLocks noGrp="1"/>
          </p:cNvSpPr>
          <p:nvPr>
            <p:ph type="dt" sz="half" idx="10"/>
          </p:nvPr>
        </p:nvSpPr>
        <p:spPr/>
        <p:txBody>
          <a:bodyPr/>
          <a:lstStyle/>
          <a:p>
            <a:fld id="{3BCB34A6-E38A-4CC7-B6E7-B44B146F4C73}" type="datetimeFigureOut">
              <a:rPr lang="es-EC" smtClean="0"/>
              <a:t>2/4/2020</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7235CE1C-ACAD-47EF-A4DE-C02AFC4C432E}" type="slidenum">
              <a:rPr lang="es-EC" smtClean="0"/>
              <a:t>‹Nº›</a:t>
            </a:fld>
            <a:endParaRPr lang="es-EC"/>
          </a:p>
        </p:txBody>
      </p:sp>
    </p:spTree>
    <p:extLst>
      <p:ext uri="{BB962C8B-B14F-4D97-AF65-F5344CB8AC3E}">
        <p14:creationId xmlns:p14="http://schemas.microsoft.com/office/powerpoint/2010/main" val="772740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EC"/>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p:cNvSpPr>
            <a:spLocks noGrp="1"/>
          </p:cNvSpPr>
          <p:nvPr>
            <p:ph type="dt" sz="half" idx="10"/>
          </p:nvPr>
        </p:nvSpPr>
        <p:spPr/>
        <p:txBody>
          <a:bodyPr/>
          <a:lstStyle/>
          <a:p>
            <a:fld id="{3BCB34A6-E38A-4CC7-B6E7-B44B146F4C73}" type="datetimeFigureOut">
              <a:rPr lang="es-EC" smtClean="0"/>
              <a:t>2/4/2020</a:t>
            </a:fld>
            <a:endParaRPr lang="es-EC"/>
          </a:p>
        </p:txBody>
      </p:sp>
      <p:sp>
        <p:nvSpPr>
          <p:cNvPr id="8" name="Marcador de pie de página 7"/>
          <p:cNvSpPr>
            <a:spLocks noGrp="1"/>
          </p:cNvSpPr>
          <p:nvPr>
            <p:ph type="ftr" sz="quarter" idx="11"/>
          </p:nvPr>
        </p:nvSpPr>
        <p:spPr/>
        <p:txBody>
          <a:bodyPr/>
          <a:lstStyle/>
          <a:p>
            <a:endParaRPr lang="es-EC"/>
          </a:p>
        </p:txBody>
      </p:sp>
      <p:sp>
        <p:nvSpPr>
          <p:cNvPr id="9" name="Marcador de número de diapositiva 8"/>
          <p:cNvSpPr>
            <a:spLocks noGrp="1"/>
          </p:cNvSpPr>
          <p:nvPr>
            <p:ph type="sldNum" sz="quarter" idx="12"/>
          </p:nvPr>
        </p:nvSpPr>
        <p:spPr/>
        <p:txBody>
          <a:bodyPr/>
          <a:lstStyle/>
          <a:p>
            <a:fld id="{7235CE1C-ACAD-47EF-A4DE-C02AFC4C432E}" type="slidenum">
              <a:rPr lang="es-EC" smtClean="0"/>
              <a:t>‹Nº›</a:t>
            </a:fld>
            <a:endParaRPr lang="es-EC"/>
          </a:p>
        </p:txBody>
      </p:sp>
    </p:spTree>
    <p:extLst>
      <p:ext uri="{BB962C8B-B14F-4D97-AF65-F5344CB8AC3E}">
        <p14:creationId xmlns:p14="http://schemas.microsoft.com/office/powerpoint/2010/main" val="2429990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fecha 2"/>
          <p:cNvSpPr>
            <a:spLocks noGrp="1"/>
          </p:cNvSpPr>
          <p:nvPr>
            <p:ph type="dt" sz="half" idx="10"/>
          </p:nvPr>
        </p:nvSpPr>
        <p:spPr/>
        <p:txBody>
          <a:bodyPr/>
          <a:lstStyle/>
          <a:p>
            <a:fld id="{3BCB34A6-E38A-4CC7-B6E7-B44B146F4C73}" type="datetimeFigureOut">
              <a:rPr lang="es-EC" smtClean="0"/>
              <a:t>2/4/2020</a:t>
            </a:fld>
            <a:endParaRPr lang="es-EC"/>
          </a:p>
        </p:txBody>
      </p:sp>
      <p:sp>
        <p:nvSpPr>
          <p:cNvPr id="4" name="Marcador de pie de página 3"/>
          <p:cNvSpPr>
            <a:spLocks noGrp="1"/>
          </p:cNvSpPr>
          <p:nvPr>
            <p:ph type="ftr" sz="quarter" idx="11"/>
          </p:nvPr>
        </p:nvSpPr>
        <p:spPr/>
        <p:txBody>
          <a:bodyPr/>
          <a:lstStyle/>
          <a:p>
            <a:endParaRPr lang="es-EC"/>
          </a:p>
        </p:txBody>
      </p:sp>
      <p:sp>
        <p:nvSpPr>
          <p:cNvPr id="5" name="Marcador de número de diapositiva 4"/>
          <p:cNvSpPr>
            <a:spLocks noGrp="1"/>
          </p:cNvSpPr>
          <p:nvPr>
            <p:ph type="sldNum" sz="quarter" idx="12"/>
          </p:nvPr>
        </p:nvSpPr>
        <p:spPr/>
        <p:txBody>
          <a:bodyPr/>
          <a:lstStyle/>
          <a:p>
            <a:fld id="{7235CE1C-ACAD-47EF-A4DE-C02AFC4C432E}" type="slidenum">
              <a:rPr lang="es-EC" smtClean="0"/>
              <a:t>‹Nº›</a:t>
            </a:fld>
            <a:endParaRPr lang="es-EC"/>
          </a:p>
        </p:txBody>
      </p:sp>
    </p:spTree>
    <p:extLst>
      <p:ext uri="{BB962C8B-B14F-4D97-AF65-F5344CB8AC3E}">
        <p14:creationId xmlns:p14="http://schemas.microsoft.com/office/powerpoint/2010/main" val="3189652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BCB34A6-E38A-4CC7-B6E7-B44B146F4C73}" type="datetimeFigureOut">
              <a:rPr lang="es-EC" smtClean="0"/>
              <a:t>2/4/2020</a:t>
            </a:fld>
            <a:endParaRPr lang="es-EC"/>
          </a:p>
        </p:txBody>
      </p:sp>
      <p:sp>
        <p:nvSpPr>
          <p:cNvPr id="3" name="Marcador de pie de página 2"/>
          <p:cNvSpPr>
            <a:spLocks noGrp="1"/>
          </p:cNvSpPr>
          <p:nvPr>
            <p:ph type="ftr" sz="quarter" idx="11"/>
          </p:nvPr>
        </p:nvSpPr>
        <p:spPr/>
        <p:txBody>
          <a:bodyPr/>
          <a:lstStyle/>
          <a:p>
            <a:endParaRPr lang="es-EC"/>
          </a:p>
        </p:txBody>
      </p:sp>
      <p:sp>
        <p:nvSpPr>
          <p:cNvPr id="4" name="Marcador de número de diapositiva 3"/>
          <p:cNvSpPr>
            <a:spLocks noGrp="1"/>
          </p:cNvSpPr>
          <p:nvPr>
            <p:ph type="sldNum" sz="quarter" idx="12"/>
          </p:nvPr>
        </p:nvSpPr>
        <p:spPr/>
        <p:txBody>
          <a:bodyPr/>
          <a:lstStyle/>
          <a:p>
            <a:fld id="{7235CE1C-ACAD-47EF-A4DE-C02AFC4C432E}" type="slidenum">
              <a:rPr lang="es-EC" smtClean="0"/>
              <a:t>‹Nº›</a:t>
            </a:fld>
            <a:endParaRPr lang="es-EC"/>
          </a:p>
        </p:txBody>
      </p:sp>
    </p:spTree>
    <p:extLst>
      <p:ext uri="{BB962C8B-B14F-4D97-AF65-F5344CB8AC3E}">
        <p14:creationId xmlns:p14="http://schemas.microsoft.com/office/powerpoint/2010/main" val="2240610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3BCB34A6-E38A-4CC7-B6E7-B44B146F4C73}" type="datetimeFigureOut">
              <a:rPr lang="es-EC" smtClean="0"/>
              <a:t>2/4/2020</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7235CE1C-ACAD-47EF-A4DE-C02AFC4C432E}" type="slidenum">
              <a:rPr lang="es-EC" smtClean="0"/>
              <a:t>‹Nº›</a:t>
            </a:fld>
            <a:endParaRPr lang="es-EC"/>
          </a:p>
        </p:txBody>
      </p:sp>
    </p:spTree>
    <p:extLst>
      <p:ext uri="{BB962C8B-B14F-4D97-AF65-F5344CB8AC3E}">
        <p14:creationId xmlns:p14="http://schemas.microsoft.com/office/powerpoint/2010/main" val="4187516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3BCB34A6-E38A-4CC7-B6E7-B44B146F4C73}" type="datetimeFigureOut">
              <a:rPr lang="es-EC" smtClean="0"/>
              <a:t>2/4/2020</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7235CE1C-ACAD-47EF-A4DE-C02AFC4C432E}" type="slidenum">
              <a:rPr lang="es-EC" smtClean="0"/>
              <a:t>‹Nº›</a:t>
            </a:fld>
            <a:endParaRPr lang="es-EC"/>
          </a:p>
        </p:txBody>
      </p:sp>
    </p:spTree>
    <p:extLst>
      <p:ext uri="{BB962C8B-B14F-4D97-AF65-F5344CB8AC3E}">
        <p14:creationId xmlns:p14="http://schemas.microsoft.com/office/powerpoint/2010/main" val="3180755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CB34A6-E38A-4CC7-B6E7-B44B146F4C73}" type="datetimeFigureOut">
              <a:rPr lang="es-EC" smtClean="0"/>
              <a:t>2/4/2020</a:t>
            </a:fld>
            <a:endParaRPr lang="es-EC"/>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35CE1C-ACAD-47EF-A4DE-C02AFC4C432E}" type="slidenum">
              <a:rPr lang="es-EC" smtClean="0"/>
              <a:t>‹Nº›</a:t>
            </a:fld>
            <a:endParaRPr lang="es-EC"/>
          </a:p>
        </p:txBody>
      </p:sp>
    </p:spTree>
    <p:extLst>
      <p:ext uri="{BB962C8B-B14F-4D97-AF65-F5344CB8AC3E}">
        <p14:creationId xmlns:p14="http://schemas.microsoft.com/office/powerpoint/2010/main" val="40895781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616601"/>
            <a:ext cx="9144000" cy="900332"/>
          </a:xfrm>
        </p:spPr>
        <p:txBody>
          <a:bodyPr>
            <a:normAutofit fontScale="90000"/>
          </a:bodyPr>
          <a:lstStyle/>
          <a:p>
            <a:r>
              <a:rPr lang="es-EC" b="1" dirty="0"/>
              <a:t>PAPELES DE TRABAJO</a:t>
            </a:r>
          </a:p>
        </p:txBody>
      </p:sp>
      <p:sp>
        <p:nvSpPr>
          <p:cNvPr id="3" name="Subtítulo 2"/>
          <p:cNvSpPr>
            <a:spLocks noGrp="1"/>
          </p:cNvSpPr>
          <p:nvPr>
            <p:ph type="subTitle" idx="1"/>
          </p:nvPr>
        </p:nvSpPr>
        <p:spPr>
          <a:xfrm>
            <a:off x="970671" y="1491175"/>
            <a:ext cx="10635175" cy="4979963"/>
          </a:xfrm>
        </p:spPr>
        <p:txBody>
          <a:bodyPr/>
          <a:lstStyle/>
          <a:p>
            <a:pPr algn="just"/>
            <a:r>
              <a:rPr lang="es-EC" dirty="0"/>
              <a:t>“El auditor externo deberá documentar los asuntos importantes para apoyar la opinión de auditoría y dar evidencia de que la auditoría se llevó acabo de acuerdo con las Normas Internacionales de Auditoría.</a:t>
            </a:r>
          </a:p>
          <a:p>
            <a:pPr algn="just"/>
            <a:r>
              <a:rPr lang="es-EC" dirty="0"/>
              <a:t>Tienen como finalidad:</a:t>
            </a:r>
          </a:p>
          <a:p>
            <a:pPr marL="457200" indent="-457200" algn="just">
              <a:buAutoNum type="alphaLcParenR"/>
            </a:pPr>
            <a:r>
              <a:rPr lang="es-EC" dirty="0"/>
              <a:t>Auxilian en la planeación y desempeño de l auditoría</a:t>
            </a:r>
          </a:p>
          <a:p>
            <a:pPr marL="457200" indent="-457200" algn="just">
              <a:buAutoNum type="alphaLcParenR"/>
            </a:pPr>
            <a:r>
              <a:rPr lang="es-EC" dirty="0"/>
              <a:t>Auxilian en la supervisión y revisión del trabajo de auditoría.</a:t>
            </a:r>
          </a:p>
          <a:p>
            <a:pPr marL="457200" indent="-457200" algn="just">
              <a:buAutoNum type="alphaLcParenR"/>
            </a:pPr>
            <a:r>
              <a:rPr lang="es-EC" dirty="0"/>
              <a:t>Registran la evidencia de auditoría resultante del trabajo de auditoría desempeñado, para apoyar la opinión del auditor externo”.</a:t>
            </a:r>
          </a:p>
        </p:txBody>
      </p:sp>
    </p:spTree>
    <p:extLst>
      <p:ext uri="{BB962C8B-B14F-4D97-AF65-F5344CB8AC3E}">
        <p14:creationId xmlns:p14="http://schemas.microsoft.com/office/powerpoint/2010/main" val="29251158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a:t>Expedientes de auditoría o archivo permanente (</a:t>
            </a:r>
            <a:r>
              <a:rPr lang="es-EC" b="1" dirty="0" err="1"/>
              <a:t>pemanent</a:t>
            </a:r>
            <a:r>
              <a:rPr lang="es-EC" b="1" dirty="0"/>
              <a:t> file)</a:t>
            </a:r>
          </a:p>
        </p:txBody>
      </p:sp>
      <p:sp>
        <p:nvSpPr>
          <p:cNvPr id="3" name="Marcador de contenido 2"/>
          <p:cNvSpPr>
            <a:spLocks noGrp="1"/>
          </p:cNvSpPr>
          <p:nvPr>
            <p:ph idx="1"/>
          </p:nvPr>
        </p:nvSpPr>
        <p:spPr/>
        <p:txBody>
          <a:bodyPr>
            <a:normAutofit lnSpcReduction="10000"/>
          </a:bodyPr>
          <a:lstStyle/>
          <a:p>
            <a:r>
              <a:rPr lang="es-EC" dirty="0"/>
              <a:t>Los papeles de trabajo contendrán los legajos o archivos necesarios de acuerdo con el tamaño de la compañía que se examina, pero regularmente, el auditor tiene para cada cliente dos clases de expediente.</a:t>
            </a:r>
          </a:p>
          <a:p>
            <a:pPr>
              <a:buFont typeface="Wingdings" panose="05000000000000000000" pitchFamily="2" charset="2"/>
              <a:buChar char="v"/>
            </a:pPr>
            <a:r>
              <a:rPr lang="es-EC" dirty="0"/>
              <a:t>Expediente de la auditoría anual o archivo corrientes A/C.</a:t>
            </a:r>
          </a:p>
          <a:p>
            <a:pPr>
              <a:buFont typeface="Wingdings" panose="05000000000000000000" pitchFamily="2" charset="2"/>
              <a:buChar char="v"/>
            </a:pPr>
            <a:r>
              <a:rPr lang="es-EC" dirty="0"/>
              <a:t>Expediente de archivo permanente.</a:t>
            </a:r>
          </a:p>
          <a:p>
            <a:pPr marL="0" indent="0">
              <a:buNone/>
            </a:pPr>
            <a:r>
              <a:rPr lang="es-EC" dirty="0"/>
              <a:t>El archivo corriente pertenece exclusivamente al examen del año al que se refiere.</a:t>
            </a:r>
          </a:p>
          <a:p>
            <a:pPr marL="0" indent="0">
              <a:buNone/>
            </a:pPr>
            <a:r>
              <a:rPr lang="es-EC" dirty="0"/>
              <a:t>El archivo permanente contiene información que normalmente no cambia de un año a otro y por lo tanto, no requiere se </a:t>
            </a:r>
            <a:r>
              <a:rPr lang="es-EC" dirty="0" err="1"/>
              <a:t>deplicada</a:t>
            </a:r>
            <a:r>
              <a:rPr lang="es-EC" dirty="0"/>
              <a:t>.</a:t>
            </a:r>
          </a:p>
        </p:txBody>
      </p:sp>
    </p:spTree>
    <p:extLst>
      <p:ext uri="{BB962C8B-B14F-4D97-AF65-F5344CB8AC3E}">
        <p14:creationId xmlns:p14="http://schemas.microsoft.com/office/powerpoint/2010/main" val="3807737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a:t>Objetivos del archivo permanente:</a:t>
            </a:r>
          </a:p>
        </p:txBody>
      </p:sp>
      <p:sp>
        <p:nvSpPr>
          <p:cNvPr id="3" name="Marcador de contenido 2"/>
          <p:cNvSpPr>
            <a:spLocks noGrp="1"/>
          </p:cNvSpPr>
          <p:nvPr>
            <p:ph idx="1"/>
          </p:nvPr>
        </p:nvSpPr>
        <p:spPr/>
        <p:txBody>
          <a:bodyPr/>
          <a:lstStyle/>
          <a:p>
            <a:r>
              <a:rPr lang="es-EC" dirty="0"/>
              <a:t>Refrescar la memoria del auditor acerca de partidas aplicables en un período de varios años.</a:t>
            </a:r>
          </a:p>
          <a:p>
            <a:r>
              <a:rPr lang="es-EC" dirty="0"/>
              <a:t>Proporcionar a los nuevos miembros del cuerpo de auditores, un breve sumario de las políticas y de la organización del cliente.</a:t>
            </a:r>
          </a:p>
          <a:p>
            <a:r>
              <a:rPr lang="es-EC" dirty="0"/>
              <a:t>Conservar los papeles de trabajo correspondientes a partidas que muestren relativamente poco o ningún cambio, eliminando consecuentemente, la necesidad de su preparación año tras año.</a:t>
            </a:r>
          </a:p>
          <a:p>
            <a:r>
              <a:rPr lang="es-EC" dirty="0"/>
              <a:t>La mayor parte de la información contenida en el archivo permanente, es obtenida </a:t>
            </a:r>
            <a:r>
              <a:rPr lang="es-EC" dirty="0" err="1"/>
              <a:t>enel</a:t>
            </a:r>
            <a:r>
              <a:rPr lang="es-EC" dirty="0"/>
              <a:t> curso de la primera auditoría.</a:t>
            </a:r>
          </a:p>
        </p:txBody>
      </p:sp>
    </p:spTree>
    <p:extLst>
      <p:ext uri="{BB962C8B-B14F-4D97-AF65-F5344CB8AC3E}">
        <p14:creationId xmlns:p14="http://schemas.microsoft.com/office/powerpoint/2010/main" val="22922875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a:t>Ejemplos:</a:t>
            </a:r>
          </a:p>
        </p:txBody>
      </p:sp>
      <p:sp>
        <p:nvSpPr>
          <p:cNvPr id="3" name="Marcador de contenido 2"/>
          <p:cNvSpPr>
            <a:spLocks noGrp="1"/>
          </p:cNvSpPr>
          <p:nvPr>
            <p:ph idx="1"/>
          </p:nvPr>
        </p:nvSpPr>
        <p:spPr>
          <a:xfrm>
            <a:off x="838200" y="1365161"/>
            <a:ext cx="10515600" cy="4811802"/>
          </a:xfrm>
        </p:spPr>
        <p:txBody>
          <a:bodyPr>
            <a:normAutofit fontScale="92500" lnSpcReduction="20000"/>
          </a:bodyPr>
          <a:lstStyle/>
          <a:p>
            <a:r>
              <a:rPr lang="es-EC" dirty="0"/>
              <a:t>Extracto de la escritura de constitución de la compañía.</a:t>
            </a:r>
          </a:p>
          <a:p>
            <a:r>
              <a:rPr lang="es-EC" dirty="0"/>
              <a:t>Catálogo de cuentas, manuales de procedimiento y políticas contables establecidas.</a:t>
            </a:r>
          </a:p>
          <a:p>
            <a:r>
              <a:rPr lang="es-EC" dirty="0"/>
              <a:t>Reglamento de emisión de acciones y obligaciones.</a:t>
            </a:r>
          </a:p>
          <a:p>
            <a:r>
              <a:rPr lang="es-EC" dirty="0"/>
              <a:t>Contratos de arrendamiento, patentes, estudio actuarial de pensiones de jubilación, participación de utilidades y bonificaciones, contrato de obligaciones a largo plazo y garantías.</a:t>
            </a:r>
          </a:p>
          <a:p>
            <a:r>
              <a:rPr lang="es-EC" dirty="0"/>
              <a:t>Gráficas de organización y alcance de autoridad y responsabilidad de los funcionarios.</a:t>
            </a:r>
          </a:p>
          <a:p>
            <a:r>
              <a:rPr lang="es-EC" dirty="0"/>
              <a:t>Condiciones de la planta, procesos de fabricación y principales productos.</a:t>
            </a:r>
          </a:p>
          <a:p>
            <a:r>
              <a:rPr lang="es-EC" dirty="0"/>
              <a:t>Extracto de actas de la Asamblea de Accionistas y de la Junta Directiva.</a:t>
            </a:r>
          </a:p>
          <a:p>
            <a:r>
              <a:rPr lang="es-EC" dirty="0"/>
              <a:t>Análisis de cuentas permanentes, tales como terrenos, capital social y pasivos a largo plazo</a:t>
            </a:r>
          </a:p>
          <a:p>
            <a:endParaRPr lang="es-EC" dirty="0"/>
          </a:p>
          <a:p>
            <a:endParaRPr lang="es-EC" dirty="0"/>
          </a:p>
        </p:txBody>
      </p:sp>
    </p:spTree>
    <p:extLst>
      <p:ext uri="{BB962C8B-B14F-4D97-AF65-F5344CB8AC3E}">
        <p14:creationId xmlns:p14="http://schemas.microsoft.com/office/powerpoint/2010/main" val="17265891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981200" y="1590260"/>
            <a:ext cx="8229600" cy="4647051"/>
          </a:xfrm>
        </p:spPr>
        <p:txBody>
          <a:bodyPr>
            <a:normAutofit/>
          </a:bodyPr>
          <a:lstStyle/>
          <a:p>
            <a:pPr algn="just"/>
            <a:r>
              <a:rPr lang="es-EC" dirty="0"/>
              <a:t>Es un enunciado, lógicamente ordenado y clasificado de los procedimientos de auditoría.</a:t>
            </a:r>
          </a:p>
          <a:p>
            <a:pPr algn="just"/>
            <a:r>
              <a:rPr lang="es-EC" dirty="0"/>
              <a:t>Estos se preparan anticipadamente en la etapa de planeación por lo tanto están sujetos a modificaciones.</a:t>
            </a:r>
          </a:p>
          <a:p>
            <a:pPr algn="just"/>
            <a:r>
              <a:rPr lang="es-EC" dirty="0"/>
              <a:t>Se expone la naturaleza, oportunidad y alcance.</a:t>
            </a:r>
          </a:p>
          <a:p>
            <a:pPr algn="just"/>
            <a:r>
              <a:rPr lang="es-EC" dirty="0"/>
              <a:t>Contiene un conjunto de instrucciones a los auxiliares involucrado.</a:t>
            </a:r>
          </a:p>
          <a:p>
            <a:pPr algn="just"/>
            <a:r>
              <a:rPr lang="es-EC" dirty="0"/>
              <a:t>Sirve como guía de los procedimientos a ser aplicados durante el desarrollo del examen de </a:t>
            </a:r>
            <a:r>
              <a:rPr lang="es-EC" dirty="0" err="1"/>
              <a:t>audItoría</a:t>
            </a:r>
            <a:endParaRPr lang="es-EC" dirty="0"/>
          </a:p>
          <a:p>
            <a:pPr algn="just"/>
            <a:endParaRPr lang="es-EC" dirty="0"/>
          </a:p>
          <a:p>
            <a:endParaRPr lang="es-EC" dirty="0"/>
          </a:p>
        </p:txBody>
      </p:sp>
      <p:sp>
        <p:nvSpPr>
          <p:cNvPr id="3" name="2 Título"/>
          <p:cNvSpPr>
            <a:spLocks noGrp="1"/>
          </p:cNvSpPr>
          <p:nvPr>
            <p:ph type="title"/>
          </p:nvPr>
        </p:nvSpPr>
        <p:spPr/>
        <p:txBody>
          <a:bodyPr/>
          <a:lstStyle/>
          <a:p>
            <a:pPr algn="ctr"/>
            <a:r>
              <a:rPr lang="es-EC" dirty="0"/>
              <a:t>PROGRAMAS DE TRABAJO</a:t>
            </a:r>
          </a:p>
        </p:txBody>
      </p:sp>
    </p:spTree>
    <p:extLst>
      <p:ext uri="{BB962C8B-B14F-4D97-AF65-F5344CB8AC3E}">
        <p14:creationId xmlns:p14="http://schemas.microsoft.com/office/powerpoint/2010/main" val="135984077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378227" y="1563756"/>
            <a:ext cx="10098156" cy="5168348"/>
          </a:xfrm>
        </p:spPr>
        <p:txBody>
          <a:bodyPr>
            <a:normAutofit lnSpcReduction="10000"/>
          </a:bodyPr>
          <a:lstStyle/>
          <a:p>
            <a:pPr algn="just"/>
            <a:r>
              <a:rPr lang="es-ES" sz="3200" dirty="0"/>
              <a:t>Es un medio de control y registro de la ejecución del trabajo.</a:t>
            </a:r>
          </a:p>
          <a:p>
            <a:pPr algn="just"/>
            <a:r>
              <a:rPr lang="es-ES" sz="3200" dirty="0"/>
              <a:t>Define los objetivos para cada componente. Determinar la veracidad, integridad y la correcta valuación de los componentes.</a:t>
            </a:r>
            <a:endParaRPr lang="es-EC" sz="3200" dirty="0"/>
          </a:p>
          <a:p>
            <a:pPr algn="just"/>
            <a:r>
              <a:rPr lang="es-ES" sz="3200" dirty="0"/>
              <a:t>Fija los tiempos y responsables de las actividades.</a:t>
            </a:r>
          </a:p>
          <a:p>
            <a:pPr algn="just"/>
            <a:r>
              <a:rPr lang="es-EC" sz="3200" dirty="0"/>
              <a:t>La referencia al papel de trabajo donde quedó plasmada la ejecución del programa.</a:t>
            </a:r>
          </a:p>
          <a:p>
            <a:pPr algn="just"/>
            <a:r>
              <a:rPr lang="es-ES" sz="3200" dirty="0"/>
              <a:t>Facilitará el seguimiento de las actividades asignadas a los integrantes del equipo, deja constancia del trabajo cumplido.</a:t>
            </a:r>
            <a:endParaRPr lang="es-EC" sz="3200" dirty="0"/>
          </a:p>
          <a:p>
            <a:endParaRPr lang="es-EC" dirty="0"/>
          </a:p>
        </p:txBody>
      </p:sp>
      <p:sp>
        <p:nvSpPr>
          <p:cNvPr id="3" name="2 Título"/>
          <p:cNvSpPr>
            <a:spLocks noGrp="1"/>
          </p:cNvSpPr>
          <p:nvPr>
            <p:ph type="title"/>
          </p:nvPr>
        </p:nvSpPr>
        <p:spPr/>
        <p:txBody>
          <a:bodyPr/>
          <a:lstStyle/>
          <a:p>
            <a:pPr algn="ctr"/>
            <a:r>
              <a:rPr lang="es-EC" dirty="0"/>
              <a:t>PROGRAMAS DE TRABAJO</a:t>
            </a:r>
          </a:p>
        </p:txBody>
      </p:sp>
    </p:spTree>
    <p:extLst>
      <p:ext uri="{BB962C8B-B14F-4D97-AF65-F5344CB8AC3E}">
        <p14:creationId xmlns:p14="http://schemas.microsoft.com/office/powerpoint/2010/main" val="351897485"/>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060173" y="1908312"/>
            <a:ext cx="9965635" cy="4328999"/>
          </a:xfrm>
        </p:spPr>
        <p:txBody>
          <a:bodyPr>
            <a:normAutofit/>
          </a:bodyPr>
          <a:lstStyle/>
          <a:p>
            <a:pPr marL="0" indent="0" algn="just">
              <a:buNone/>
            </a:pPr>
            <a:r>
              <a:rPr lang="es-EC" sz="3200" dirty="0"/>
              <a:t>Es un papel de trabajo, que debe formar parte del legajo de auditoría. A medida que los procedimientos que lo integran se cumplan y queden reflejados en cédulas de auditoría, deberán anotarse las referencias cruzadas a lápiz o tinta roja, para dejar constancia de su cumplimiento. (Sánchez Curiel, 2006, pág. 21)</a:t>
            </a:r>
          </a:p>
          <a:p>
            <a:pPr marL="0" indent="0" algn="just">
              <a:buNone/>
            </a:pPr>
            <a:endParaRPr lang="es-EC" dirty="0"/>
          </a:p>
          <a:p>
            <a:pPr marL="0" indent="0" algn="just">
              <a:buNone/>
            </a:pPr>
            <a:endParaRPr lang="es-EC" dirty="0"/>
          </a:p>
        </p:txBody>
      </p:sp>
      <p:sp>
        <p:nvSpPr>
          <p:cNvPr id="3" name="2 Título"/>
          <p:cNvSpPr>
            <a:spLocks noGrp="1"/>
          </p:cNvSpPr>
          <p:nvPr>
            <p:ph type="title"/>
          </p:nvPr>
        </p:nvSpPr>
        <p:spPr/>
        <p:txBody>
          <a:bodyPr/>
          <a:lstStyle/>
          <a:p>
            <a:pPr algn="ctr"/>
            <a:br>
              <a:rPr lang="es-EC" dirty="0"/>
            </a:br>
            <a:r>
              <a:rPr lang="es-EC" dirty="0"/>
              <a:t>PROGRAMAS DE TRABAJO</a:t>
            </a:r>
          </a:p>
        </p:txBody>
      </p:sp>
    </p:spTree>
    <p:extLst>
      <p:ext uri="{BB962C8B-B14F-4D97-AF65-F5344CB8AC3E}">
        <p14:creationId xmlns:p14="http://schemas.microsoft.com/office/powerpoint/2010/main" val="920747967"/>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981200" y="1196753"/>
            <a:ext cx="8229600" cy="5472607"/>
          </a:xfrm>
        </p:spPr>
        <p:txBody>
          <a:bodyPr>
            <a:normAutofit fontScale="92500" lnSpcReduction="10000"/>
          </a:bodyPr>
          <a:lstStyle/>
          <a:p>
            <a:pPr algn="just">
              <a:lnSpc>
                <a:spcPct val="90000"/>
              </a:lnSpc>
            </a:pPr>
            <a:r>
              <a:rPr lang="es-ES" sz="2400" i="1" dirty="0">
                <a:latin typeface="Arial" charset="0"/>
              </a:rPr>
              <a:t>Dependiendo de los niveles de riesgo determinados en la fase anterior, y en cumplimiento a los procedimientos incluidos, es necesario aplicar pruebas de cumplimiento o pruebas sustantivas, según se requiera.</a:t>
            </a:r>
          </a:p>
          <a:p>
            <a:pPr algn="just">
              <a:lnSpc>
                <a:spcPct val="90000"/>
              </a:lnSpc>
            </a:pPr>
            <a:endParaRPr lang="es-ES" sz="2400" i="1" dirty="0">
              <a:latin typeface="Arial" charset="0"/>
            </a:endParaRPr>
          </a:p>
          <a:p>
            <a:pPr algn="just"/>
            <a:r>
              <a:rPr lang="es-ES" sz="2400" b="1" i="1" dirty="0">
                <a:latin typeface="Arial" charset="0"/>
              </a:rPr>
              <a:t>Pruebas de cumplimiento: </a:t>
            </a:r>
            <a:r>
              <a:rPr lang="es-ES" sz="2400" i="1" dirty="0">
                <a:latin typeface="Arial" charset="0"/>
              </a:rPr>
              <a:t>se prueban la efectividad de las políticas y actividades de control interno. </a:t>
            </a:r>
            <a:r>
              <a:rPr lang="es-EC" sz="2400" i="1" dirty="0">
                <a:latin typeface="Arial" charset="0"/>
              </a:rPr>
              <a:t>Se obtiene seguridad razonable de que los procedimientos de control contable se aplican de acuerdo a su diseño. </a:t>
            </a:r>
          </a:p>
          <a:p>
            <a:r>
              <a:rPr lang="es-EC" sz="2400" i="1" dirty="0">
                <a:latin typeface="Arial" charset="0"/>
              </a:rPr>
              <a:t>Ejemplo: para el examen de la cuenta de efectivo se emplean los siguientes procedimientos:</a:t>
            </a:r>
          </a:p>
          <a:p>
            <a:pPr>
              <a:buNone/>
            </a:pPr>
            <a:r>
              <a:rPr lang="es-EC" sz="2400" i="1" dirty="0">
                <a:latin typeface="Arial" charset="0"/>
              </a:rPr>
              <a:t>	• Arqueos.</a:t>
            </a:r>
          </a:p>
          <a:p>
            <a:pPr>
              <a:buNone/>
            </a:pPr>
            <a:r>
              <a:rPr lang="es-EC" sz="2400" i="1" dirty="0">
                <a:latin typeface="Arial" charset="0"/>
              </a:rPr>
              <a:t>	• Confirmación con bancos.</a:t>
            </a:r>
          </a:p>
          <a:p>
            <a:pPr>
              <a:buNone/>
            </a:pPr>
            <a:r>
              <a:rPr lang="es-EC" sz="2400" i="1" dirty="0">
                <a:latin typeface="Arial" charset="0"/>
              </a:rPr>
              <a:t>	• Pruebas de ingreso.</a:t>
            </a:r>
          </a:p>
          <a:p>
            <a:pPr>
              <a:buNone/>
            </a:pPr>
            <a:r>
              <a:rPr lang="es-EC" sz="2400" i="1" dirty="0">
                <a:latin typeface="Arial" charset="0"/>
              </a:rPr>
              <a:t>	• Pruebas de desembolsos.</a:t>
            </a:r>
          </a:p>
          <a:p>
            <a:pPr>
              <a:buNone/>
            </a:pPr>
            <a:r>
              <a:rPr lang="es-EC" sz="2400" i="1" dirty="0">
                <a:latin typeface="Arial" charset="0"/>
              </a:rPr>
              <a:t>	• Pruebas de conciliaciones bancarias. etc.</a:t>
            </a:r>
            <a:endParaRPr lang="es-ES" sz="2400" i="1" dirty="0">
              <a:latin typeface="Arial" charset="0"/>
            </a:endParaRPr>
          </a:p>
          <a:p>
            <a:pPr lvl="1" algn="just">
              <a:lnSpc>
                <a:spcPct val="90000"/>
              </a:lnSpc>
              <a:buNone/>
            </a:pPr>
            <a:endParaRPr lang="es-ES" i="1" dirty="0">
              <a:latin typeface="Arial" charset="0"/>
            </a:endParaRPr>
          </a:p>
        </p:txBody>
      </p:sp>
      <p:sp>
        <p:nvSpPr>
          <p:cNvPr id="3" name="2 Título"/>
          <p:cNvSpPr>
            <a:spLocks noGrp="1"/>
          </p:cNvSpPr>
          <p:nvPr>
            <p:ph type="title"/>
          </p:nvPr>
        </p:nvSpPr>
        <p:spPr/>
        <p:txBody>
          <a:bodyPr>
            <a:normAutofit/>
          </a:bodyPr>
          <a:lstStyle/>
          <a:p>
            <a:pPr algn="ctr"/>
            <a:r>
              <a:rPr lang="es-ES" i="1" dirty="0">
                <a:solidFill>
                  <a:srgbClr val="003366"/>
                </a:solidFill>
                <a:latin typeface="Arial" charset="0"/>
              </a:rPr>
              <a:t>PROGRAMAS DE TRABAJO</a:t>
            </a:r>
            <a:endParaRPr lang="es-EC" dirty="0"/>
          </a:p>
        </p:txBody>
      </p:sp>
    </p:spTree>
    <p:extLst>
      <p:ext uri="{BB962C8B-B14F-4D97-AF65-F5344CB8AC3E}">
        <p14:creationId xmlns:p14="http://schemas.microsoft.com/office/powerpoint/2010/main" val="3218284788"/>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981200" y="1481328"/>
            <a:ext cx="8229600" cy="4683976"/>
          </a:xfrm>
        </p:spPr>
        <p:txBody>
          <a:bodyPr>
            <a:normAutofit lnSpcReduction="10000"/>
          </a:bodyPr>
          <a:lstStyle/>
          <a:p>
            <a:pPr lvl="1" algn="just">
              <a:lnSpc>
                <a:spcPct val="90000"/>
              </a:lnSpc>
              <a:buNone/>
            </a:pPr>
            <a:endParaRPr lang="es-ES" i="1" dirty="0">
              <a:latin typeface="Arial" charset="0"/>
            </a:endParaRPr>
          </a:p>
          <a:p>
            <a:pPr lvl="1" algn="just">
              <a:lnSpc>
                <a:spcPct val="90000"/>
              </a:lnSpc>
              <a:buNone/>
            </a:pPr>
            <a:r>
              <a:rPr lang="es-ES" b="1" i="1" dirty="0">
                <a:latin typeface="Arial" charset="0"/>
              </a:rPr>
              <a:t>Pruebas sustantivas: </a:t>
            </a:r>
          </a:p>
          <a:p>
            <a:pPr lvl="1" algn="just">
              <a:lnSpc>
                <a:spcPct val="90000"/>
              </a:lnSpc>
              <a:buNone/>
            </a:pPr>
            <a:endParaRPr lang="es-ES" b="1" i="1" dirty="0">
              <a:latin typeface="Arial" charset="0"/>
            </a:endParaRPr>
          </a:p>
          <a:p>
            <a:pPr lvl="1" algn="just">
              <a:lnSpc>
                <a:spcPct val="90000"/>
              </a:lnSpc>
            </a:pPr>
            <a:r>
              <a:rPr lang="es-ES" i="1" dirty="0">
                <a:latin typeface="Arial" charset="0"/>
              </a:rPr>
              <a:t>Aplicación de técnicas de auditoría para profundizar en ciertos controles no aplicados que impidieron el logro de objetivos y metas.</a:t>
            </a:r>
          </a:p>
          <a:p>
            <a:pPr lvl="1" algn="just">
              <a:lnSpc>
                <a:spcPct val="90000"/>
              </a:lnSpc>
              <a:buNone/>
            </a:pPr>
            <a:endParaRPr lang="es-ES" i="1" dirty="0">
              <a:latin typeface="Arial" charset="0"/>
            </a:endParaRPr>
          </a:p>
          <a:p>
            <a:pPr lvl="1" algn="just">
              <a:lnSpc>
                <a:spcPct val="90000"/>
              </a:lnSpc>
            </a:pPr>
            <a:r>
              <a:rPr lang="es-EC" i="1" dirty="0">
                <a:latin typeface="Arial" charset="0"/>
              </a:rPr>
              <a:t>Se obtiene evidencia acerca de la corrección y validez de los registros contables y permite detectar los errores y/o deficiencias.</a:t>
            </a:r>
          </a:p>
          <a:p>
            <a:pPr lvl="1" algn="just">
              <a:lnSpc>
                <a:spcPct val="90000"/>
              </a:lnSpc>
            </a:pPr>
            <a:endParaRPr lang="es-EC" i="1" dirty="0">
              <a:latin typeface="Arial" charset="0"/>
            </a:endParaRPr>
          </a:p>
          <a:p>
            <a:pPr algn="just">
              <a:lnSpc>
                <a:spcPct val="90000"/>
              </a:lnSpc>
            </a:pPr>
            <a:r>
              <a:rPr lang="es-EC" i="1" dirty="0">
                <a:latin typeface="Arial" charset="0"/>
              </a:rPr>
              <a:t>El producto final de la planeación específica es la evaluación del control interno.</a:t>
            </a:r>
            <a:endParaRPr lang="es-ES" i="1" dirty="0">
              <a:latin typeface="Arial" charset="0"/>
            </a:endParaRPr>
          </a:p>
          <a:p>
            <a:endParaRPr lang="es-EC" dirty="0"/>
          </a:p>
        </p:txBody>
      </p:sp>
      <p:sp>
        <p:nvSpPr>
          <p:cNvPr id="3" name="2 Título"/>
          <p:cNvSpPr>
            <a:spLocks noGrp="1"/>
          </p:cNvSpPr>
          <p:nvPr>
            <p:ph type="title"/>
          </p:nvPr>
        </p:nvSpPr>
        <p:spPr/>
        <p:txBody>
          <a:bodyPr>
            <a:normAutofit/>
          </a:bodyPr>
          <a:lstStyle/>
          <a:p>
            <a:pPr algn="ctr"/>
            <a:r>
              <a:rPr lang="es-ES" i="1" dirty="0">
                <a:solidFill>
                  <a:srgbClr val="003366"/>
                </a:solidFill>
                <a:latin typeface="Arial" charset="0"/>
              </a:rPr>
              <a:t>PROGRAMAS DE TRABAJO</a:t>
            </a:r>
            <a:endParaRPr lang="es-EC" dirty="0"/>
          </a:p>
        </p:txBody>
      </p:sp>
    </p:spTree>
    <p:extLst>
      <p:ext uri="{BB962C8B-B14F-4D97-AF65-F5344CB8AC3E}">
        <p14:creationId xmlns:p14="http://schemas.microsoft.com/office/powerpoint/2010/main" val="4090049581"/>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F24B78-6165-4E9E-BAFB-A216538B4102}"/>
              </a:ext>
            </a:extLst>
          </p:cNvPr>
          <p:cNvSpPr>
            <a:spLocks noGrp="1"/>
          </p:cNvSpPr>
          <p:nvPr>
            <p:ph type="title"/>
          </p:nvPr>
        </p:nvSpPr>
        <p:spPr/>
        <p:txBody>
          <a:bodyPr/>
          <a:lstStyle/>
          <a:p>
            <a:r>
              <a:rPr lang="es-EC" dirty="0"/>
              <a:t>ÍNDICES</a:t>
            </a:r>
          </a:p>
        </p:txBody>
      </p:sp>
      <p:sp>
        <p:nvSpPr>
          <p:cNvPr id="3" name="Marcador de contenido 2">
            <a:extLst>
              <a:ext uri="{FF2B5EF4-FFF2-40B4-BE49-F238E27FC236}">
                <a16:creationId xmlns:a16="http://schemas.microsoft.com/office/drawing/2014/main" id="{4D5296F8-2501-423B-8D5B-97DC37B895A0}"/>
              </a:ext>
            </a:extLst>
          </p:cNvPr>
          <p:cNvSpPr>
            <a:spLocks noGrp="1"/>
          </p:cNvSpPr>
          <p:nvPr>
            <p:ph idx="1"/>
          </p:nvPr>
        </p:nvSpPr>
        <p:spPr/>
        <p:txBody>
          <a:bodyPr/>
          <a:lstStyle/>
          <a:p>
            <a:pPr marL="0" indent="0" algn="just">
              <a:buNone/>
            </a:pPr>
            <a:r>
              <a:rPr lang="es-EC" dirty="0"/>
              <a:t>Facilita el ordenamiento de los papeles de trabajo y su rápida localización, se acostumbra ponerles una clave a todos y cada uno de ellos en un lugar visible.</a:t>
            </a:r>
          </a:p>
          <a:p>
            <a:pPr marL="0" indent="0" algn="just">
              <a:buNone/>
            </a:pPr>
            <a:r>
              <a:rPr lang="es-EC" dirty="0"/>
              <a:t>Esta clave recibe el nombre de índice y mediante el cual se puede saber de qué papel se trata  el lugar que le corresponde en su respectivo archivo.</a:t>
            </a:r>
          </a:p>
        </p:txBody>
      </p:sp>
    </p:spTree>
    <p:extLst>
      <p:ext uri="{BB962C8B-B14F-4D97-AF65-F5344CB8AC3E}">
        <p14:creationId xmlns:p14="http://schemas.microsoft.com/office/powerpoint/2010/main" val="37429284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96EC4E-560E-495F-BD4E-96420A4C502E}"/>
              </a:ext>
            </a:extLst>
          </p:cNvPr>
          <p:cNvSpPr>
            <a:spLocks noGrp="1"/>
          </p:cNvSpPr>
          <p:nvPr>
            <p:ph type="title"/>
          </p:nvPr>
        </p:nvSpPr>
        <p:spPr/>
        <p:txBody>
          <a:bodyPr/>
          <a:lstStyle/>
          <a:p>
            <a:r>
              <a:rPr lang="es-EC" dirty="0"/>
              <a:t>INDICES</a:t>
            </a:r>
          </a:p>
        </p:txBody>
      </p:sp>
      <p:pic>
        <p:nvPicPr>
          <p:cNvPr id="4" name="Marcador de contenido 3">
            <a:extLst>
              <a:ext uri="{FF2B5EF4-FFF2-40B4-BE49-F238E27FC236}">
                <a16:creationId xmlns:a16="http://schemas.microsoft.com/office/drawing/2014/main" id="{2E3E2BB1-E975-41B3-B5E8-1A2DB1DD9088}"/>
              </a:ext>
            </a:extLst>
          </p:cNvPr>
          <p:cNvPicPr>
            <a:picLocks noGrp="1" noChangeAspect="1"/>
          </p:cNvPicPr>
          <p:nvPr>
            <p:ph idx="1"/>
          </p:nvPr>
        </p:nvPicPr>
        <p:blipFill rotWithShape="1">
          <a:blip r:embed="rId2"/>
          <a:srcRect t="12255" r="46575" b="10998"/>
          <a:stretch/>
        </p:blipFill>
        <p:spPr>
          <a:xfrm>
            <a:off x="2226255" y="1842052"/>
            <a:ext cx="7567101" cy="4650823"/>
          </a:xfrm>
          <a:prstGeom prst="rect">
            <a:avLst/>
          </a:prstGeom>
        </p:spPr>
      </p:pic>
    </p:spTree>
    <p:extLst>
      <p:ext uri="{BB962C8B-B14F-4D97-AF65-F5344CB8AC3E}">
        <p14:creationId xmlns:p14="http://schemas.microsoft.com/office/powerpoint/2010/main" val="2316356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3189" y="390882"/>
            <a:ext cx="10019763" cy="1325563"/>
          </a:xfrm>
        </p:spPr>
        <p:txBody>
          <a:bodyPr/>
          <a:lstStyle/>
          <a:p>
            <a:r>
              <a:rPr lang="es-EC" b="1" dirty="0"/>
              <a:t>Los papeles de trabajo pueden tomar la forma de:</a:t>
            </a:r>
          </a:p>
        </p:txBody>
      </p:sp>
      <p:sp>
        <p:nvSpPr>
          <p:cNvPr id="3" name="Marcador de contenido 2"/>
          <p:cNvSpPr>
            <a:spLocks noGrp="1"/>
          </p:cNvSpPr>
          <p:nvPr>
            <p:ph idx="1"/>
          </p:nvPr>
        </p:nvSpPr>
        <p:spPr/>
        <p:txBody>
          <a:bodyPr/>
          <a:lstStyle/>
          <a:p>
            <a:pPr algn="just"/>
            <a:endParaRPr lang="es-EC" dirty="0"/>
          </a:p>
          <a:p>
            <a:pPr algn="just"/>
            <a:r>
              <a:rPr lang="es-EC" dirty="0"/>
              <a:t>Cédulas contables, como conciliaciones bancarias o los análisis de cuentas del Mayor.</a:t>
            </a:r>
          </a:p>
          <a:p>
            <a:pPr marL="0" indent="0" algn="just">
              <a:buNone/>
            </a:pPr>
            <a:endParaRPr lang="es-EC" dirty="0"/>
          </a:p>
          <a:p>
            <a:pPr algn="just"/>
            <a:r>
              <a:rPr lang="es-EC" dirty="0"/>
              <a:t>Otros pueden consistir en copias de correspondencia, extractos de actas de asamblea de accionistas y juntas directivas, gráficas de organización, balances de comprobación, programas de auditoría, cuestionarios de control interno, confirmaciones obtenidas de clientes, certificaciones, etc.</a:t>
            </a:r>
          </a:p>
        </p:txBody>
      </p:sp>
    </p:spTree>
    <p:extLst>
      <p:ext uri="{BB962C8B-B14F-4D97-AF65-F5344CB8AC3E}">
        <p14:creationId xmlns:p14="http://schemas.microsoft.com/office/powerpoint/2010/main" val="10100998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F7294B-9F71-4608-B82C-7B60661CFC3E}"/>
              </a:ext>
            </a:extLst>
          </p:cNvPr>
          <p:cNvSpPr>
            <a:spLocks noGrp="1"/>
          </p:cNvSpPr>
          <p:nvPr>
            <p:ph type="title"/>
          </p:nvPr>
        </p:nvSpPr>
        <p:spPr/>
        <p:txBody>
          <a:bodyPr/>
          <a:lstStyle/>
          <a:p>
            <a:r>
              <a:rPr lang="es-EC" dirty="0"/>
              <a:t>ÍNDICES</a:t>
            </a:r>
          </a:p>
        </p:txBody>
      </p:sp>
      <p:pic>
        <p:nvPicPr>
          <p:cNvPr id="4" name="Marcador de contenido 3">
            <a:extLst>
              <a:ext uri="{FF2B5EF4-FFF2-40B4-BE49-F238E27FC236}">
                <a16:creationId xmlns:a16="http://schemas.microsoft.com/office/drawing/2014/main" id="{A310A644-BC41-42D2-AA0E-2CE56A3C7BEA}"/>
              </a:ext>
            </a:extLst>
          </p:cNvPr>
          <p:cNvPicPr>
            <a:picLocks noGrp="1" noChangeAspect="1"/>
          </p:cNvPicPr>
          <p:nvPr>
            <p:ph idx="1"/>
          </p:nvPr>
        </p:nvPicPr>
        <p:blipFill>
          <a:blip r:embed="rId2"/>
          <a:stretch>
            <a:fillRect/>
          </a:stretch>
        </p:blipFill>
        <p:spPr>
          <a:xfrm>
            <a:off x="1630017" y="2213113"/>
            <a:ext cx="8030818" cy="3260035"/>
          </a:xfrm>
          <a:prstGeom prst="rect">
            <a:avLst/>
          </a:prstGeom>
        </p:spPr>
      </p:pic>
    </p:spTree>
    <p:extLst>
      <p:ext uri="{BB962C8B-B14F-4D97-AF65-F5344CB8AC3E}">
        <p14:creationId xmlns:p14="http://schemas.microsoft.com/office/powerpoint/2010/main" val="11482854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317522-9CF8-413D-B312-C794E87A16CD}"/>
              </a:ext>
            </a:extLst>
          </p:cNvPr>
          <p:cNvSpPr>
            <a:spLocks noGrp="1"/>
          </p:cNvSpPr>
          <p:nvPr>
            <p:ph type="title"/>
          </p:nvPr>
        </p:nvSpPr>
        <p:spPr/>
        <p:txBody>
          <a:bodyPr/>
          <a:lstStyle/>
          <a:p>
            <a:pPr algn="ctr"/>
            <a:r>
              <a:rPr lang="es-EC" dirty="0"/>
              <a:t>MARCAS DE AUDITORÍA</a:t>
            </a:r>
          </a:p>
        </p:txBody>
      </p:sp>
      <p:sp>
        <p:nvSpPr>
          <p:cNvPr id="3" name="Marcador de contenido 2">
            <a:extLst>
              <a:ext uri="{FF2B5EF4-FFF2-40B4-BE49-F238E27FC236}">
                <a16:creationId xmlns:a16="http://schemas.microsoft.com/office/drawing/2014/main" id="{5B5AA78D-F6C1-4EE8-B9DE-7E5A6B0530CE}"/>
              </a:ext>
            </a:extLst>
          </p:cNvPr>
          <p:cNvSpPr>
            <a:spLocks noGrp="1"/>
          </p:cNvSpPr>
          <p:nvPr>
            <p:ph idx="1"/>
          </p:nvPr>
        </p:nvSpPr>
        <p:spPr/>
        <p:txBody>
          <a:bodyPr/>
          <a:lstStyle/>
          <a:p>
            <a:r>
              <a:rPr lang="es-EC" dirty="0"/>
              <a:t>“Una marca de auditoría es un símbolo que equivale a procedimientos de auditoría aplicados sobre el contenido de los papeles de trabajo…” (Sánchez Curiel, 2006, pág. 17).</a:t>
            </a:r>
          </a:p>
          <a:p>
            <a:r>
              <a:rPr lang="es-EC" dirty="0"/>
              <a:t>Las marcas de auditoría serán realizadas de acuerdo al criterio del auditor, mismas que contendrán su significado respectivo en cada uno de los papeles de trabajo que son desarrollados en el proceso de la auditoría.</a:t>
            </a:r>
          </a:p>
          <a:p>
            <a:pPr marL="0" indent="0">
              <a:buNone/>
            </a:pPr>
            <a:endParaRPr lang="es-EC" dirty="0"/>
          </a:p>
        </p:txBody>
      </p:sp>
    </p:spTree>
    <p:extLst>
      <p:ext uri="{BB962C8B-B14F-4D97-AF65-F5344CB8AC3E}">
        <p14:creationId xmlns:p14="http://schemas.microsoft.com/office/powerpoint/2010/main" val="10923329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EE0105-23A5-447A-868D-E21DDF04853F}"/>
              </a:ext>
            </a:extLst>
          </p:cNvPr>
          <p:cNvSpPr>
            <a:spLocks noGrp="1"/>
          </p:cNvSpPr>
          <p:nvPr>
            <p:ph type="title"/>
          </p:nvPr>
        </p:nvSpPr>
        <p:spPr/>
        <p:txBody>
          <a:bodyPr/>
          <a:lstStyle/>
          <a:p>
            <a:r>
              <a:rPr lang="es-EC" dirty="0"/>
              <a:t>MARCAS DE AUDITORÍA</a:t>
            </a:r>
          </a:p>
        </p:txBody>
      </p:sp>
      <p:sp>
        <p:nvSpPr>
          <p:cNvPr id="3" name="Marcador de contenido 2">
            <a:extLst>
              <a:ext uri="{FF2B5EF4-FFF2-40B4-BE49-F238E27FC236}">
                <a16:creationId xmlns:a16="http://schemas.microsoft.com/office/drawing/2014/main" id="{49AA7BE2-AD67-47CA-AADC-A03F8A158980}"/>
              </a:ext>
            </a:extLst>
          </p:cNvPr>
          <p:cNvSpPr>
            <a:spLocks noGrp="1"/>
          </p:cNvSpPr>
          <p:nvPr>
            <p:ph idx="1"/>
          </p:nvPr>
        </p:nvSpPr>
        <p:spPr/>
        <p:txBody>
          <a:bodyPr>
            <a:normAutofit/>
          </a:bodyPr>
          <a:lstStyle/>
          <a:p>
            <a:endParaRPr lang="es-EC" dirty="0"/>
          </a:p>
        </p:txBody>
      </p:sp>
      <p:pic>
        <p:nvPicPr>
          <p:cNvPr id="6" name="Imagen 5">
            <a:extLst>
              <a:ext uri="{FF2B5EF4-FFF2-40B4-BE49-F238E27FC236}">
                <a16:creationId xmlns:a16="http://schemas.microsoft.com/office/drawing/2014/main" id="{6B6342F8-05BD-4156-BADC-143F4C530ADF}"/>
              </a:ext>
            </a:extLst>
          </p:cNvPr>
          <p:cNvPicPr>
            <a:picLocks noChangeAspect="1"/>
          </p:cNvPicPr>
          <p:nvPr/>
        </p:nvPicPr>
        <p:blipFill>
          <a:blip r:embed="rId2"/>
          <a:stretch>
            <a:fillRect/>
          </a:stretch>
        </p:blipFill>
        <p:spPr>
          <a:xfrm>
            <a:off x="838200" y="2432050"/>
            <a:ext cx="9949070" cy="3372402"/>
          </a:xfrm>
          <a:prstGeom prst="rect">
            <a:avLst/>
          </a:prstGeom>
        </p:spPr>
      </p:pic>
    </p:spTree>
    <p:extLst>
      <p:ext uri="{BB962C8B-B14F-4D97-AF65-F5344CB8AC3E}">
        <p14:creationId xmlns:p14="http://schemas.microsoft.com/office/powerpoint/2010/main" val="7549495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310994"/>
            <a:ext cx="9144000" cy="873862"/>
          </a:xfrm>
        </p:spPr>
        <p:txBody>
          <a:bodyPr>
            <a:normAutofit fontScale="90000"/>
          </a:bodyPr>
          <a:lstStyle/>
          <a:p>
            <a:r>
              <a:rPr lang="es-EC" b="1" dirty="0"/>
              <a:t>TÉCNICAS DE AUDITORÍA</a:t>
            </a:r>
          </a:p>
        </p:txBody>
      </p:sp>
      <p:sp>
        <p:nvSpPr>
          <p:cNvPr id="3" name="Subtítulo 2"/>
          <p:cNvSpPr>
            <a:spLocks noGrp="1"/>
          </p:cNvSpPr>
          <p:nvPr>
            <p:ph type="subTitle" idx="1"/>
          </p:nvPr>
        </p:nvSpPr>
        <p:spPr>
          <a:xfrm>
            <a:off x="1364974" y="1725769"/>
            <a:ext cx="10376452" cy="4555761"/>
          </a:xfrm>
        </p:spPr>
        <p:txBody>
          <a:bodyPr/>
          <a:lstStyle/>
          <a:p>
            <a:pPr algn="just"/>
            <a:r>
              <a:rPr lang="es-ES" sz="2800" dirty="0"/>
              <a:t>Son métodos prácticos de investigación y prueba, que el auditor emplea a base de su criterio o juicio según las circunstancias, unas son utilizadas con mayor frecuencia que otras, a fin de obtener la evidencia o información adecuada y suficiente para fundamentar sus opiniones y conclusiones contenidas en el informe.</a:t>
            </a:r>
          </a:p>
          <a:p>
            <a:pPr algn="just"/>
            <a:endParaRPr lang="es-ES" sz="2800" dirty="0"/>
          </a:p>
          <a:p>
            <a:pPr algn="just"/>
            <a:r>
              <a:rPr lang="es-ES" sz="2800" dirty="0"/>
              <a:t>Durante la fase de planeamiento y programación, el auditor determina las técnicas a emplear, cuándo debe hacerlo y de qué manera. Las técnicas seleccionadas para una auditoría al ser aplicadas se convierten en los procedimientos de auditoría.</a:t>
            </a:r>
            <a:endParaRPr lang="es-EC" sz="2800" dirty="0"/>
          </a:p>
          <a:p>
            <a:pPr algn="just"/>
            <a:endParaRPr lang="es-EC" dirty="0"/>
          </a:p>
        </p:txBody>
      </p:sp>
    </p:spTree>
    <p:extLst>
      <p:ext uri="{BB962C8B-B14F-4D97-AF65-F5344CB8AC3E}">
        <p14:creationId xmlns:p14="http://schemas.microsoft.com/office/powerpoint/2010/main" val="29421749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057400" y="142852"/>
            <a:ext cx="7851648" cy="1000132"/>
          </a:xfrm>
        </p:spPr>
        <p:txBody>
          <a:bodyPr/>
          <a:lstStyle/>
          <a:p>
            <a:pPr algn="ctr"/>
            <a:r>
              <a:rPr lang="es-EC" b="1" dirty="0"/>
              <a:t>TÉCNICAS UTILIZADAS</a:t>
            </a:r>
            <a:endParaRPr lang="es-ES" b="1" dirty="0"/>
          </a:p>
        </p:txBody>
      </p:sp>
      <p:sp>
        <p:nvSpPr>
          <p:cNvPr id="3" name="2 Subtítulo"/>
          <p:cNvSpPr>
            <a:spLocks noGrp="1"/>
          </p:cNvSpPr>
          <p:nvPr>
            <p:ph type="subTitle" idx="1"/>
          </p:nvPr>
        </p:nvSpPr>
        <p:spPr>
          <a:xfrm>
            <a:off x="1952596" y="928670"/>
            <a:ext cx="8429684" cy="5929330"/>
          </a:xfrm>
        </p:spPr>
        <p:txBody>
          <a:bodyPr numCol="2">
            <a:normAutofit/>
          </a:bodyPr>
          <a:lstStyle/>
          <a:p>
            <a:pPr algn="l"/>
            <a:endParaRPr lang="es-EC" sz="3200" dirty="0"/>
          </a:p>
        </p:txBody>
      </p:sp>
      <p:sp>
        <p:nvSpPr>
          <p:cNvPr id="5" name="4 Rectángulo"/>
          <p:cNvSpPr/>
          <p:nvPr/>
        </p:nvSpPr>
        <p:spPr>
          <a:xfrm>
            <a:off x="4810116" y="2357430"/>
            <a:ext cx="5143536" cy="38576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Arial" pitchFamily="34" charset="0"/>
              <a:buChar char="•"/>
            </a:pPr>
            <a:endParaRPr lang="es-EC" sz="3200" dirty="0"/>
          </a:p>
          <a:p>
            <a:pPr algn="just">
              <a:buFont typeface="Arial" pitchFamily="34" charset="0"/>
              <a:buChar char="•"/>
            </a:pPr>
            <a:endParaRPr lang="es-ES" sz="2800" dirty="0"/>
          </a:p>
        </p:txBody>
      </p:sp>
      <p:graphicFrame>
        <p:nvGraphicFramePr>
          <p:cNvPr id="6" name="5 Tabla"/>
          <p:cNvGraphicFramePr>
            <a:graphicFrameLocks noGrp="1"/>
          </p:cNvGraphicFramePr>
          <p:nvPr/>
        </p:nvGraphicFramePr>
        <p:xfrm>
          <a:off x="1524000" y="1071546"/>
          <a:ext cx="9144000" cy="5857240"/>
        </p:xfrm>
        <a:graphic>
          <a:graphicData uri="http://schemas.openxmlformats.org/drawingml/2006/table">
            <a:tbl>
              <a:tblPr firstRow="1" bandRow="1">
                <a:tableStyleId>{5C22544A-7EE6-4342-B048-85BDC9FD1C3A}</a:tableStyleId>
              </a:tblPr>
              <a:tblGrid>
                <a:gridCol w="1997849">
                  <a:extLst>
                    <a:ext uri="{9D8B030D-6E8A-4147-A177-3AD203B41FA5}">
                      <a16:colId xmlns:a16="http://schemas.microsoft.com/office/drawing/2014/main" val="20000"/>
                    </a:ext>
                  </a:extLst>
                </a:gridCol>
                <a:gridCol w="7146151">
                  <a:extLst>
                    <a:ext uri="{9D8B030D-6E8A-4147-A177-3AD203B41FA5}">
                      <a16:colId xmlns:a16="http://schemas.microsoft.com/office/drawing/2014/main" val="20001"/>
                    </a:ext>
                  </a:extLst>
                </a:gridCol>
              </a:tblGrid>
              <a:tr h="370840">
                <a:tc>
                  <a:txBody>
                    <a:bodyPr/>
                    <a:lstStyle/>
                    <a:p>
                      <a:r>
                        <a:rPr lang="es-EC" dirty="0"/>
                        <a:t>VERIFICACION</a:t>
                      </a:r>
                    </a:p>
                  </a:txBody>
                  <a:tcPr/>
                </a:tc>
                <a:tc>
                  <a:txBody>
                    <a:bodyPr/>
                    <a:lstStyle/>
                    <a:p>
                      <a:pPr algn="ctr"/>
                      <a:r>
                        <a:rPr lang="es-EC" dirty="0"/>
                        <a:t>TECNICAS</a:t>
                      </a:r>
                    </a:p>
                  </a:txBody>
                  <a:tcPr/>
                </a:tc>
                <a:extLst>
                  <a:ext uri="{0D108BD9-81ED-4DB2-BD59-A6C34878D82A}">
                    <a16:rowId xmlns:a16="http://schemas.microsoft.com/office/drawing/2014/main" val="10000"/>
                  </a:ext>
                </a:extLst>
              </a:tr>
              <a:tr h="1129358">
                <a:tc>
                  <a:txBody>
                    <a:bodyPr/>
                    <a:lstStyle/>
                    <a:p>
                      <a:endParaRPr lang="es-EC" dirty="0"/>
                    </a:p>
                    <a:p>
                      <a:r>
                        <a:rPr lang="es-EC" b="1" i="1" dirty="0"/>
                        <a:t>Ocular</a:t>
                      </a:r>
                      <a:r>
                        <a:rPr lang="es-EC" b="1" i="1" baseline="0" dirty="0"/>
                        <a:t> </a:t>
                      </a:r>
                      <a:endParaRPr lang="es-EC" b="1" i="1" dirty="0"/>
                    </a:p>
                  </a:txBody>
                  <a:tcPr/>
                </a:tc>
                <a:tc>
                  <a:txBody>
                    <a:bodyPr/>
                    <a:lstStyle/>
                    <a:p>
                      <a:r>
                        <a:rPr lang="es-EC" b="1" dirty="0"/>
                        <a:t>Comparación</a:t>
                      </a:r>
                      <a:r>
                        <a:rPr lang="es-EC" dirty="0"/>
                        <a:t>: Similitud</a:t>
                      </a:r>
                      <a:r>
                        <a:rPr lang="es-EC" baseline="0" dirty="0"/>
                        <a:t> o diferencias entre dos a más hechos.</a:t>
                      </a:r>
                      <a:endParaRPr lang="es-EC" dirty="0"/>
                    </a:p>
                    <a:p>
                      <a:r>
                        <a:rPr lang="es-EC" b="1" dirty="0"/>
                        <a:t>Observación</a:t>
                      </a:r>
                      <a:r>
                        <a:rPr lang="es-EC" dirty="0"/>
                        <a:t>: </a:t>
                      </a:r>
                      <a:r>
                        <a:rPr kumimoji="0" lang="es-ES" sz="1800" kern="1200" dirty="0">
                          <a:solidFill>
                            <a:schemeClr val="dk1"/>
                          </a:solidFill>
                          <a:latin typeface="+mn-lt"/>
                          <a:ea typeface="+mn-ea"/>
                          <a:cs typeface="+mn-cs"/>
                        </a:rPr>
                        <a:t>Verificación visual durante la ejecución de una actividad.</a:t>
                      </a:r>
                      <a:endParaRPr lang="es-EC" dirty="0"/>
                    </a:p>
                    <a:p>
                      <a:r>
                        <a:rPr lang="es-EC" b="1" dirty="0"/>
                        <a:t>Rastreo: </a:t>
                      </a:r>
                      <a:r>
                        <a:rPr kumimoji="0" lang="es-ES" sz="1800" kern="1200" dirty="0">
                          <a:solidFill>
                            <a:schemeClr val="dk1"/>
                          </a:solidFill>
                          <a:latin typeface="+mn-lt"/>
                          <a:ea typeface="+mn-ea"/>
                          <a:cs typeface="+mn-cs"/>
                        </a:rPr>
                        <a:t>seguimiento y control de una operación a fin de conocer y evaluar su ejecución</a:t>
                      </a:r>
                      <a:endParaRPr lang="es-EC" b="1" dirty="0"/>
                    </a:p>
                    <a:p>
                      <a:endParaRPr lang="es-EC" dirty="0"/>
                    </a:p>
                  </a:txBody>
                  <a:tcPr/>
                </a:tc>
                <a:extLst>
                  <a:ext uri="{0D108BD9-81ED-4DB2-BD59-A6C34878D82A}">
                    <a16:rowId xmlns:a16="http://schemas.microsoft.com/office/drawing/2014/main" val="10001"/>
                  </a:ext>
                </a:extLst>
              </a:tr>
              <a:tr h="1129358">
                <a:tc>
                  <a:txBody>
                    <a:bodyPr/>
                    <a:lstStyle/>
                    <a:p>
                      <a:endParaRPr lang="es-EC" dirty="0"/>
                    </a:p>
                    <a:p>
                      <a:endParaRPr lang="es-EC" dirty="0"/>
                    </a:p>
                    <a:p>
                      <a:endParaRPr lang="es-EC" b="1" i="1" dirty="0"/>
                    </a:p>
                    <a:p>
                      <a:r>
                        <a:rPr lang="es-EC" b="1" i="1" dirty="0"/>
                        <a:t>Verba</a:t>
                      </a:r>
                      <a:r>
                        <a:rPr lang="es-EC" dirty="0"/>
                        <a:t>l</a:t>
                      </a:r>
                    </a:p>
                  </a:txBody>
                  <a:tcPr/>
                </a:tc>
                <a:tc>
                  <a:txBody>
                    <a:bodyPr/>
                    <a:lstStyle/>
                    <a:p>
                      <a:r>
                        <a:rPr lang="es-EC" b="1" dirty="0"/>
                        <a:t>Indagación: </a:t>
                      </a:r>
                      <a:r>
                        <a:rPr kumimoji="0" lang="es-ES" sz="1800" kern="1200" dirty="0">
                          <a:solidFill>
                            <a:schemeClr val="dk1"/>
                          </a:solidFill>
                          <a:latin typeface="+mn-lt"/>
                          <a:ea typeface="+mn-ea"/>
                          <a:cs typeface="+mn-cs"/>
                        </a:rPr>
                        <a:t>información verbal mediante averiguaciones o conversaciones directas con funcionarios de la entidad auditada o terceros.</a:t>
                      </a:r>
                    </a:p>
                    <a:p>
                      <a:pPr algn="l"/>
                      <a:r>
                        <a:rPr kumimoji="0" lang="es-ES" sz="1800" b="1" kern="1200" dirty="0">
                          <a:solidFill>
                            <a:schemeClr val="dk1"/>
                          </a:solidFill>
                          <a:latin typeface="+mn-lt"/>
                          <a:ea typeface="+mn-ea"/>
                          <a:cs typeface="+mn-cs"/>
                        </a:rPr>
                        <a:t>Entrevista:  </a:t>
                      </a:r>
                      <a:r>
                        <a:rPr kumimoji="0" lang="es-ES" sz="1800" b="0" kern="1200" dirty="0">
                          <a:solidFill>
                            <a:schemeClr val="dk1"/>
                          </a:solidFill>
                          <a:latin typeface="+mn-lt"/>
                          <a:ea typeface="+mn-ea"/>
                          <a:cs typeface="+mn-cs"/>
                        </a:rPr>
                        <a:t>R</a:t>
                      </a:r>
                      <a:r>
                        <a:rPr kumimoji="0" lang="es-ES" sz="1800" kern="1200" dirty="0">
                          <a:solidFill>
                            <a:schemeClr val="dk1"/>
                          </a:solidFill>
                          <a:latin typeface="+mn-lt"/>
                          <a:ea typeface="+mn-ea"/>
                          <a:cs typeface="+mn-cs"/>
                        </a:rPr>
                        <a:t>eunirse con funcionarios de la entidad auditada y terceros  y cuestionarlas orientada obtener información.</a:t>
                      </a:r>
                      <a:endParaRPr kumimoji="0" lang="es-ES" sz="1800" b="1" kern="1200" dirty="0">
                        <a:solidFill>
                          <a:schemeClr val="dk1"/>
                        </a:solidFill>
                        <a:latin typeface="+mn-lt"/>
                        <a:ea typeface="+mn-ea"/>
                        <a:cs typeface="+mn-cs"/>
                      </a:endParaRPr>
                    </a:p>
                    <a:p>
                      <a:r>
                        <a:rPr kumimoji="0" lang="es-ES" sz="1800" b="1" kern="1200" dirty="0">
                          <a:solidFill>
                            <a:schemeClr val="dk1"/>
                          </a:solidFill>
                          <a:latin typeface="+mn-lt"/>
                          <a:ea typeface="+mn-ea"/>
                          <a:cs typeface="+mn-cs"/>
                        </a:rPr>
                        <a:t>Encuesta: </a:t>
                      </a:r>
                      <a:r>
                        <a:rPr kumimoji="0" lang="es-ES" sz="1800" kern="1200" dirty="0">
                          <a:solidFill>
                            <a:schemeClr val="dk1"/>
                          </a:solidFill>
                          <a:latin typeface="+mn-lt"/>
                          <a:ea typeface="+mn-ea"/>
                          <a:cs typeface="+mn-cs"/>
                        </a:rPr>
                        <a:t>uso de cuestionarios cuyos resultados deben ser  posteriormente tabulados.</a:t>
                      </a:r>
                      <a:endParaRPr lang="es-EC" b="1" dirty="0"/>
                    </a:p>
                  </a:txBody>
                  <a:tcPr/>
                </a:tc>
                <a:extLst>
                  <a:ext uri="{0D108BD9-81ED-4DB2-BD59-A6C34878D82A}">
                    <a16:rowId xmlns:a16="http://schemas.microsoft.com/office/drawing/2014/main" val="10002"/>
                  </a:ext>
                </a:extLst>
              </a:tr>
              <a:tr h="1129358">
                <a:tc>
                  <a:txBody>
                    <a:bodyPr/>
                    <a:lstStyle/>
                    <a:p>
                      <a:endParaRPr lang="es-EC" dirty="0"/>
                    </a:p>
                    <a:p>
                      <a:endParaRPr lang="es-EC" dirty="0"/>
                    </a:p>
                    <a:p>
                      <a:endParaRPr lang="es-EC" dirty="0"/>
                    </a:p>
                    <a:p>
                      <a:endParaRPr lang="es-EC" dirty="0"/>
                    </a:p>
                    <a:p>
                      <a:endParaRPr lang="es-EC" dirty="0"/>
                    </a:p>
                    <a:p>
                      <a:r>
                        <a:rPr lang="es-EC" b="1" i="1" dirty="0"/>
                        <a:t>Escrita</a:t>
                      </a:r>
                    </a:p>
                  </a:txBody>
                  <a:tcPr/>
                </a:tc>
                <a:tc>
                  <a:txBody>
                    <a:bodyPr/>
                    <a:lstStyle/>
                    <a:p>
                      <a:r>
                        <a:rPr lang="es-EC" b="1" dirty="0"/>
                        <a:t>Análisis: </a:t>
                      </a:r>
                      <a:r>
                        <a:rPr kumimoji="0" lang="es-ES" sz="1800" b="0" kern="1200" dirty="0">
                          <a:solidFill>
                            <a:schemeClr val="dk1"/>
                          </a:solidFill>
                          <a:latin typeface="+mn-lt"/>
                          <a:ea typeface="+mn-ea"/>
                          <a:cs typeface="+mn-cs"/>
                        </a:rPr>
                        <a:t>S</a:t>
                      </a:r>
                      <a:r>
                        <a:rPr kumimoji="0" lang="es-ES" sz="1800" kern="1200" dirty="0">
                          <a:solidFill>
                            <a:schemeClr val="dk1"/>
                          </a:solidFill>
                          <a:latin typeface="+mn-lt"/>
                          <a:ea typeface="+mn-ea"/>
                          <a:cs typeface="+mn-cs"/>
                        </a:rPr>
                        <a:t>eparación y evaluación crítica, objetiva y minuciosa de los elementos</a:t>
                      </a:r>
                      <a:r>
                        <a:rPr kumimoji="0" lang="es-ES" sz="1800" kern="1200" baseline="0" dirty="0">
                          <a:solidFill>
                            <a:schemeClr val="dk1"/>
                          </a:solidFill>
                          <a:latin typeface="+mn-lt"/>
                          <a:ea typeface="+mn-ea"/>
                          <a:cs typeface="+mn-cs"/>
                        </a:rPr>
                        <a:t> </a:t>
                      </a:r>
                      <a:r>
                        <a:rPr kumimoji="0" lang="es-ES" sz="1800" kern="1200" dirty="0">
                          <a:solidFill>
                            <a:schemeClr val="dk1"/>
                          </a:solidFill>
                          <a:latin typeface="+mn-lt"/>
                          <a:ea typeface="+mn-ea"/>
                          <a:cs typeface="+mn-cs"/>
                        </a:rPr>
                        <a:t>o partes que conforman una operación.</a:t>
                      </a:r>
                      <a:endParaRPr lang="es-EC" b="1" dirty="0"/>
                    </a:p>
                    <a:p>
                      <a:pPr marL="0" marR="0" indent="0" algn="l" defTabSz="914400" rtl="0" eaLnBrk="1" fontAlgn="auto" latinLnBrk="0" hangingPunct="1">
                        <a:lnSpc>
                          <a:spcPct val="100000"/>
                        </a:lnSpc>
                        <a:spcBef>
                          <a:spcPts val="0"/>
                        </a:spcBef>
                        <a:spcAft>
                          <a:spcPts val="0"/>
                        </a:spcAft>
                        <a:buClrTx/>
                        <a:buSzTx/>
                        <a:buFontTx/>
                        <a:buNone/>
                        <a:tabLst/>
                        <a:defRPr/>
                      </a:pPr>
                      <a:r>
                        <a:rPr lang="es-EC" b="1" dirty="0"/>
                        <a:t>Confirmación:</a:t>
                      </a:r>
                      <a:r>
                        <a:rPr kumimoji="0" lang="es-ES" sz="1800" kern="1200" dirty="0">
                          <a:solidFill>
                            <a:schemeClr val="dk1"/>
                          </a:solidFill>
                          <a:latin typeface="+mn-lt"/>
                          <a:ea typeface="+mn-ea"/>
                          <a:cs typeface="+mn-cs"/>
                        </a:rPr>
                        <a:t>Comunicación independiente y por escrito para comprobar la autenticidad de los registros y documentos sujetos al examen.</a:t>
                      </a:r>
                      <a:endParaRPr lang="es-EC" b="1" dirty="0"/>
                    </a:p>
                    <a:p>
                      <a:pPr marL="0" marR="0" indent="0" algn="l" defTabSz="914400" rtl="0" eaLnBrk="1" fontAlgn="auto" latinLnBrk="0" hangingPunct="1">
                        <a:lnSpc>
                          <a:spcPct val="100000"/>
                        </a:lnSpc>
                        <a:spcBef>
                          <a:spcPts val="0"/>
                        </a:spcBef>
                        <a:spcAft>
                          <a:spcPts val="0"/>
                        </a:spcAft>
                        <a:buClrTx/>
                        <a:buSzTx/>
                        <a:buFontTx/>
                        <a:buNone/>
                        <a:tabLst/>
                        <a:defRPr/>
                      </a:pPr>
                      <a:r>
                        <a:rPr lang="es-EC" b="1" dirty="0"/>
                        <a:t>Tabulación: </a:t>
                      </a:r>
                      <a:r>
                        <a:rPr kumimoji="0" lang="es-ES" sz="1800" b="0" kern="1200" dirty="0">
                          <a:solidFill>
                            <a:schemeClr val="dk1"/>
                          </a:solidFill>
                          <a:latin typeface="+mn-lt"/>
                          <a:ea typeface="+mn-ea"/>
                          <a:cs typeface="+mn-cs"/>
                        </a:rPr>
                        <a:t>A</a:t>
                      </a:r>
                      <a:r>
                        <a:rPr kumimoji="0" lang="es-ES" sz="1800" kern="1200" dirty="0">
                          <a:solidFill>
                            <a:schemeClr val="dk1"/>
                          </a:solidFill>
                          <a:latin typeface="+mn-lt"/>
                          <a:ea typeface="+mn-ea"/>
                          <a:cs typeface="+mn-cs"/>
                        </a:rPr>
                        <a:t>grupar los resultados importantes obtenidos en área, segmentos o elementos examinados que permitan llegar a conclusiones.</a:t>
                      </a:r>
                    </a:p>
                    <a:p>
                      <a:pPr marL="0" marR="0" indent="0" algn="l" defTabSz="914400" rtl="0" eaLnBrk="1" fontAlgn="auto" latinLnBrk="0" hangingPunct="1">
                        <a:lnSpc>
                          <a:spcPct val="100000"/>
                        </a:lnSpc>
                        <a:spcBef>
                          <a:spcPts val="0"/>
                        </a:spcBef>
                        <a:spcAft>
                          <a:spcPts val="0"/>
                        </a:spcAft>
                        <a:buClrTx/>
                        <a:buSzTx/>
                        <a:buFontTx/>
                        <a:buNone/>
                        <a:tabLst/>
                        <a:defRPr/>
                      </a:pPr>
                      <a:r>
                        <a:rPr lang="es-EC" b="1" dirty="0"/>
                        <a:t>Conciliación: </a:t>
                      </a:r>
                      <a:r>
                        <a:rPr kumimoji="0" lang="es-ES" sz="1800" b="0" kern="1200" dirty="0">
                          <a:solidFill>
                            <a:schemeClr val="dk1"/>
                          </a:solidFill>
                          <a:latin typeface="+mn-lt"/>
                          <a:ea typeface="+mn-ea"/>
                          <a:cs typeface="+mn-cs"/>
                        </a:rPr>
                        <a:t>H</a:t>
                      </a:r>
                      <a:r>
                        <a:rPr kumimoji="0" lang="es-ES" sz="1800" kern="1200" dirty="0">
                          <a:solidFill>
                            <a:schemeClr val="dk1"/>
                          </a:solidFill>
                          <a:latin typeface="+mn-lt"/>
                          <a:ea typeface="+mn-ea"/>
                          <a:cs typeface="+mn-cs"/>
                        </a:rPr>
                        <a:t>acer que concuerden dos conjuntos de datos relacionados, separados e independientes.</a:t>
                      </a:r>
                      <a:endParaRPr kumimoji="0" lang="es-EC" sz="1800" kern="1200" dirty="0">
                        <a:solidFill>
                          <a:schemeClr val="dk1"/>
                        </a:solidFill>
                        <a:latin typeface="+mn-lt"/>
                        <a:ea typeface="+mn-ea"/>
                        <a:cs typeface="+mn-cs"/>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5657286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057400" y="142852"/>
            <a:ext cx="7851648" cy="1000132"/>
          </a:xfrm>
        </p:spPr>
        <p:txBody>
          <a:bodyPr/>
          <a:lstStyle/>
          <a:p>
            <a:pPr algn="ctr"/>
            <a:r>
              <a:rPr lang="es-EC" b="1" dirty="0"/>
              <a:t>TÉCNICAS UTILIZADAS</a:t>
            </a:r>
            <a:endParaRPr lang="es-ES" b="1" dirty="0"/>
          </a:p>
        </p:txBody>
      </p:sp>
      <p:sp>
        <p:nvSpPr>
          <p:cNvPr id="3" name="2 Subtítulo"/>
          <p:cNvSpPr>
            <a:spLocks noGrp="1"/>
          </p:cNvSpPr>
          <p:nvPr>
            <p:ph type="subTitle" idx="1"/>
          </p:nvPr>
        </p:nvSpPr>
        <p:spPr>
          <a:xfrm>
            <a:off x="1952596" y="928670"/>
            <a:ext cx="8429684" cy="5929330"/>
          </a:xfrm>
        </p:spPr>
        <p:txBody>
          <a:bodyPr numCol="2">
            <a:normAutofit/>
          </a:bodyPr>
          <a:lstStyle/>
          <a:p>
            <a:pPr algn="l"/>
            <a:endParaRPr lang="es-EC" sz="3200" dirty="0"/>
          </a:p>
        </p:txBody>
      </p:sp>
      <p:sp>
        <p:nvSpPr>
          <p:cNvPr id="5" name="4 Rectángulo"/>
          <p:cNvSpPr/>
          <p:nvPr/>
        </p:nvSpPr>
        <p:spPr>
          <a:xfrm>
            <a:off x="4810116" y="2357430"/>
            <a:ext cx="5143536" cy="38576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Arial" pitchFamily="34" charset="0"/>
              <a:buChar char="•"/>
            </a:pPr>
            <a:endParaRPr lang="es-EC" sz="3200" dirty="0"/>
          </a:p>
          <a:p>
            <a:pPr algn="just">
              <a:buFont typeface="Arial" pitchFamily="34" charset="0"/>
              <a:buChar char="•"/>
            </a:pPr>
            <a:endParaRPr lang="es-ES" sz="2800" dirty="0"/>
          </a:p>
        </p:txBody>
      </p:sp>
      <p:graphicFrame>
        <p:nvGraphicFramePr>
          <p:cNvPr id="6" name="5 Tabla"/>
          <p:cNvGraphicFramePr>
            <a:graphicFrameLocks noGrp="1"/>
          </p:cNvGraphicFramePr>
          <p:nvPr/>
        </p:nvGraphicFramePr>
        <p:xfrm>
          <a:off x="1524000" y="1785926"/>
          <a:ext cx="9144000" cy="3786198"/>
        </p:xfrm>
        <a:graphic>
          <a:graphicData uri="http://schemas.openxmlformats.org/drawingml/2006/table">
            <a:tbl>
              <a:tblPr firstRow="1" bandRow="1">
                <a:tableStyleId>{5C22544A-7EE6-4342-B048-85BDC9FD1C3A}</a:tableStyleId>
              </a:tblPr>
              <a:tblGrid>
                <a:gridCol w="1997849">
                  <a:extLst>
                    <a:ext uri="{9D8B030D-6E8A-4147-A177-3AD203B41FA5}">
                      <a16:colId xmlns:a16="http://schemas.microsoft.com/office/drawing/2014/main" val="20000"/>
                    </a:ext>
                  </a:extLst>
                </a:gridCol>
                <a:gridCol w="7146151">
                  <a:extLst>
                    <a:ext uri="{9D8B030D-6E8A-4147-A177-3AD203B41FA5}">
                      <a16:colId xmlns:a16="http://schemas.microsoft.com/office/drawing/2014/main" val="20001"/>
                    </a:ext>
                  </a:extLst>
                </a:gridCol>
              </a:tblGrid>
              <a:tr h="370840">
                <a:tc>
                  <a:txBody>
                    <a:bodyPr/>
                    <a:lstStyle/>
                    <a:p>
                      <a:r>
                        <a:rPr lang="es-EC" dirty="0"/>
                        <a:t>VERIFICACION</a:t>
                      </a:r>
                    </a:p>
                  </a:txBody>
                  <a:tcPr/>
                </a:tc>
                <a:tc>
                  <a:txBody>
                    <a:bodyPr/>
                    <a:lstStyle/>
                    <a:p>
                      <a:pPr algn="ctr"/>
                      <a:r>
                        <a:rPr lang="es-EC" dirty="0"/>
                        <a:t>TECNICAS</a:t>
                      </a:r>
                    </a:p>
                  </a:txBody>
                  <a:tcPr/>
                </a:tc>
                <a:extLst>
                  <a:ext uri="{0D108BD9-81ED-4DB2-BD59-A6C34878D82A}">
                    <a16:rowId xmlns:a16="http://schemas.microsoft.com/office/drawing/2014/main" val="10000"/>
                  </a:ext>
                </a:extLst>
              </a:tr>
              <a:tr h="1129358">
                <a:tc>
                  <a:txBody>
                    <a:bodyPr/>
                    <a:lstStyle/>
                    <a:p>
                      <a:endParaRPr lang="es-EC" dirty="0"/>
                    </a:p>
                    <a:p>
                      <a:r>
                        <a:rPr lang="es-EC" b="1" i="1" dirty="0"/>
                        <a:t>Documental</a:t>
                      </a:r>
                    </a:p>
                  </a:txBody>
                  <a:tcPr/>
                </a:tc>
                <a:tc>
                  <a:txBody>
                    <a:bodyPr/>
                    <a:lstStyle/>
                    <a:p>
                      <a:r>
                        <a:rPr lang="es-EC" b="1" dirty="0"/>
                        <a:t>Comprobación:</a:t>
                      </a:r>
                      <a:r>
                        <a:rPr lang="es-EC" b="1" baseline="0" dirty="0"/>
                        <a:t> </a:t>
                      </a:r>
                      <a:r>
                        <a:rPr kumimoji="0" lang="es-ES" sz="1800" kern="1200" dirty="0">
                          <a:solidFill>
                            <a:schemeClr val="dk1"/>
                          </a:solidFill>
                          <a:latin typeface="+mn-lt"/>
                          <a:ea typeface="+mn-ea"/>
                          <a:cs typeface="+mn-cs"/>
                        </a:rPr>
                        <a:t>Consiste en verificar la existencia, legalidad, autenticidad y legitimidad de las operaciones .</a:t>
                      </a:r>
                      <a:endParaRPr lang="es-EC" b="1" baseline="0" dirty="0"/>
                    </a:p>
                    <a:p>
                      <a:r>
                        <a:rPr lang="es-EC" b="1" baseline="0" dirty="0"/>
                        <a:t>Cálculo: </a:t>
                      </a:r>
                      <a:r>
                        <a:rPr kumimoji="0" lang="es-ES" sz="1800" kern="1200" dirty="0">
                          <a:solidFill>
                            <a:schemeClr val="dk1"/>
                          </a:solidFill>
                          <a:latin typeface="+mn-lt"/>
                          <a:ea typeface="+mn-ea"/>
                          <a:cs typeface="+mn-cs"/>
                        </a:rPr>
                        <a:t>Consiste en la verificación de la exactitud y corrección aritmética de una operación o resultado</a:t>
                      </a:r>
                      <a:endParaRPr lang="es-EC" b="1" baseline="0" dirty="0"/>
                    </a:p>
                    <a:p>
                      <a:r>
                        <a:rPr lang="es-EC" b="1" baseline="0" dirty="0"/>
                        <a:t>Revisión Selectiva: </a:t>
                      </a:r>
                      <a:r>
                        <a:rPr kumimoji="0" lang="es-ES" sz="1800" kern="1200" dirty="0">
                          <a:solidFill>
                            <a:schemeClr val="dk1"/>
                          </a:solidFill>
                          <a:latin typeface="+mn-lt"/>
                          <a:ea typeface="+mn-ea"/>
                          <a:cs typeface="+mn-cs"/>
                        </a:rPr>
                        <a:t>Consiste en una breve revisión de una parte del universo de datos sobre aspectos que no son normales y que requieren de una atención especial .</a:t>
                      </a:r>
                      <a:endParaRPr lang="es-EC" b="1" dirty="0"/>
                    </a:p>
                    <a:p>
                      <a:endParaRPr lang="es-EC" dirty="0"/>
                    </a:p>
                  </a:txBody>
                  <a:tcPr/>
                </a:tc>
                <a:extLst>
                  <a:ext uri="{0D108BD9-81ED-4DB2-BD59-A6C34878D82A}">
                    <a16:rowId xmlns:a16="http://schemas.microsoft.com/office/drawing/2014/main" val="10001"/>
                  </a:ext>
                </a:extLst>
              </a:tr>
              <a:tr h="1129358">
                <a:tc>
                  <a:txBody>
                    <a:bodyPr/>
                    <a:lstStyle/>
                    <a:p>
                      <a:endParaRPr lang="es-EC" dirty="0"/>
                    </a:p>
                    <a:p>
                      <a:r>
                        <a:rPr lang="es-EC" b="1" dirty="0"/>
                        <a:t>Física</a:t>
                      </a:r>
                    </a:p>
                  </a:txBody>
                  <a:tcPr/>
                </a:tc>
                <a:tc>
                  <a:txBody>
                    <a:bodyPr/>
                    <a:lstStyle/>
                    <a:p>
                      <a:r>
                        <a:rPr lang="es-EC" b="1" dirty="0"/>
                        <a:t>Inspección:</a:t>
                      </a:r>
                      <a:r>
                        <a:rPr lang="es-EC" b="1" baseline="0" dirty="0"/>
                        <a:t> </a:t>
                      </a:r>
                      <a:r>
                        <a:rPr kumimoji="0" lang="es-ES" sz="1800" b="0" kern="1200" baseline="0" dirty="0">
                          <a:solidFill>
                            <a:schemeClr val="dk1"/>
                          </a:solidFill>
                          <a:latin typeface="+mn-lt"/>
                          <a:ea typeface="+mn-ea"/>
                          <a:cs typeface="+mn-cs"/>
                        </a:rPr>
                        <a:t>E</a:t>
                      </a:r>
                      <a:r>
                        <a:rPr kumimoji="0" lang="es-ES" sz="1800" kern="1200" dirty="0">
                          <a:solidFill>
                            <a:schemeClr val="dk1"/>
                          </a:solidFill>
                          <a:latin typeface="+mn-lt"/>
                          <a:ea typeface="+mn-ea"/>
                          <a:cs typeface="+mn-cs"/>
                        </a:rPr>
                        <a:t>xamen físico y ocular de activos, obras, documentos, valores y otros, con el objeto de establecer su existencia y autenticidad.</a:t>
                      </a:r>
                      <a:endParaRPr lang="es-EC" b="1"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3359964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608066" y="509014"/>
            <a:ext cx="7851648" cy="1113724"/>
          </a:xfrm>
        </p:spPr>
        <p:txBody>
          <a:bodyPr>
            <a:normAutofit/>
          </a:bodyPr>
          <a:lstStyle/>
          <a:p>
            <a:pPr algn="ctr"/>
            <a:r>
              <a:rPr lang="es-EC" b="1" dirty="0"/>
              <a:t>TÉCNICAS UTILIZADAS</a:t>
            </a:r>
            <a:endParaRPr lang="es-ES" b="1" dirty="0"/>
          </a:p>
        </p:txBody>
      </p:sp>
      <p:sp>
        <p:nvSpPr>
          <p:cNvPr id="3" name="2 Subtítulo"/>
          <p:cNvSpPr>
            <a:spLocks noGrp="1"/>
          </p:cNvSpPr>
          <p:nvPr>
            <p:ph type="subTitle" idx="1"/>
          </p:nvPr>
        </p:nvSpPr>
        <p:spPr>
          <a:xfrm>
            <a:off x="1952596" y="1365160"/>
            <a:ext cx="9573996" cy="5164429"/>
          </a:xfrm>
        </p:spPr>
        <p:txBody>
          <a:bodyPr numCol="1">
            <a:normAutofit fontScale="25000" lnSpcReduction="20000"/>
          </a:bodyPr>
          <a:lstStyle/>
          <a:p>
            <a:pPr algn="l">
              <a:buFont typeface="Wingdings" pitchFamily="2" charset="2"/>
              <a:buChar char="v"/>
            </a:pPr>
            <a:endParaRPr lang="es-ES" sz="3200" dirty="0"/>
          </a:p>
          <a:p>
            <a:pPr algn="l">
              <a:buFont typeface="Wingdings" pitchFamily="2" charset="2"/>
              <a:buChar char="v"/>
            </a:pPr>
            <a:endParaRPr lang="es-ES" sz="6700" dirty="0"/>
          </a:p>
          <a:p>
            <a:pPr algn="l">
              <a:buFont typeface="Wingdings" pitchFamily="2" charset="2"/>
              <a:buChar char="v"/>
            </a:pPr>
            <a:r>
              <a:rPr lang="es-ES" sz="12800" b="1" dirty="0"/>
              <a:t>Verificación:</a:t>
            </a:r>
            <a:r>
              <a:rPr lang="es-ES" sz="12800" dirty="0"/>
              <a:t>  Asegura que las cosas son como deben ser.</a:t>
            </a:r>
            <a:r>
              <a:rPr lang="es-EC" sz="12800" dirty="0"/>
              <a:t> </a:t>
            </a:r>
            <a:r>
              <a:rPr lang="es-ES" sz="12800" dirty="0"/>
              <a:t> </a:t>
            </a:r>
            <a:endParaRPr lang="es-EC" sz="12800" dirty="0"/>
          </a:p>
          <a:p>
            <a:pPr algn="l">
              <a:buFont typeface="Wingdings" pitchFamily="2" charset="2"/>
              <a:buChar char="v"/>
            </a:pPr>
            <a:r>
              <a:rPr lang="es-ES" sz="12800" b="1" dirty="0"/>
              <a:t>Investigación: </a:t>
            </a:r>
            <a:r>
              <a:rPr lang="es-ES" sz="12800" dirty="0"/>
              <a:t>Examina acciones, condiciones y acumulaciones y procesamientos  de activos y pasivos, y todas aquellas operaciones relacionadas con éstos.</a:t>
            </a:r>
            <a:endParaRPr lang="es-EC" sz="12800" dirty="0"/>
          </a:p>
          <a:p>
            <a:r>
              <a:rPr lang="es-ES" sz="12800" dirty="0"/>
              <a:t> </a:t>
            </a:r>
            <a:endParaRPr lang="es-EC" sz="12800" dirty="0"/>
          </a:p>
          <a:p>
            <a:pPr algn="l">
              <a:buFont typeface="Wingdings" pitchFamily="2" charset="2"/>
              <a:buChar char="v"/>
            </a:pPr>
            <a:r>
              <a:rPr lang="es-ES" sz="12800" b="1" dirty="0"/>
              <a:t>Evaluación: </a:t>
            </a:r>
            <a:r>
              <a:rPr lang="es-ES" sz="12800" dirty="0"/>
              <a:t>Es el proceso de arribar a una conclusión de auditoría a base de las evidencias disponibles.</a:t>
            </a:r>
            <a:endParaRPr lang="es-EC" sz="12800" dirty="0"/>
          </a:p>
          <a:p>
            <a:pPr algn="l">
              <a:buFont typeface="Wingdings" pitchFamily="2" charset="2"/>
              <a:buChar char="v"/>
            </a:pPr>
            <a:endParaRPr lang="es-EC" sz="12800" dirty="0"/>
          </a:p>
          <a:p>
            <a:pPr algn="l">
              <a:buFont typeface="Wingdings" pitchFamily="2" charset="2"/>
              <a:buChar char="v"/>
            </a:pPr>
            <a:r>
              <a:rPr lang="es-ES" sz="12800" b="1" dirty="0"/>
              <a:t>Medición: </a:t>
            </a:r>
            <a:r>
              <a:rPr lang="es-ES" sz="12800" dirty="0"/>
              <a:t>Consiste en medir la eficacia, economía, eficiencia, ecología  y ética de una entidad.</a:t>
            </a:r>
            <a:endParaRPr lang="es-EC" sz="12800" dirty="0"/>
          </a:p>
          <a:p>
            <a:pPr algn="l">
              <a:buFont typeface="Wingdings" pitchFamily="2" charset="2"/>
              <a:buChar char="v"/>
            </a:pPr>
            <a:endParaRPr lang="es-EC" sz="6700" dirty="0"/>
          </a:p>
          <a:p>
            <a:pPr algn="l"/>
            <a:endParaRPr lang="es-EC" sz="6700" dirty="0"/>
          </a:p>
          <a:p>
            <a:r>
              <a:rPr lang="es-ES" sz="3200" dirty="0"/>
              <a:t> </a:t>
            </a:r>
            <a:endParaRPr lang="es-EC" sz="3200" dirty="0"/>
          </a:p>
        </p:txBody>
      </p:sp>
      <p:sp>
        <p:nvSpPr>
          <p:cNvPr id="5" name="4 Rectángulo"/>
          <p:cNvSpPr/>
          <p:nvPr/>
        </p:nvSpPr>
        <p:spPr>
          <a:xfrm>
            <a:off x="4810116" y="2357430"/>
            <a:ext cx="5143536" cy="38576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Arial" pitchFamily="34" charset="0"/>
              <a:buChar char="•"/>
            </a:pPr>
            <a:endParaRPr lang="es-EC" sz="3200" dirty="0"/>
          </a:p>
          <a:p>
            <a:pPr algn="just">
              <a:buFont typeface="Arial" pitchFamily="34" charset="0"/>
              <a:buChar char="•"/>
            </a:pPr>
            <a:endParaRPr lang="es-ES" sz="2800" dirty="0"/>
          </a:p>
        </p:txBody>
      </p:sp>
    </p:spTree>
    <p:extLst>
      <p:ext uri="{BB962C8B-B14F-4D97-AF65-F5344CB8AC3E}">
        <p14:creationId xmlns:p14="http://schemas.microsoft.com/office/powerpoint/2010/main" val="9181541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057400" y="142852"/>
            <a:ext cx="7851648" cy="1000132"/>
          </a:xfrm>
        </p:spPr>
        <p:txBody>
          <a:bodyPr/>
          <a:lstStyle/>
          <a:p>
            <a:pPr algn="ctr"/>
            <a:r>
              <a:rPr lang="es-EC" b="1" dirty="0"/>
              <a:t>TÉCNICAS UTILIZADAS</a:t>
            </a:r>
            <a:endParaRPr lang="es-ES" b="1" dirty="0"/>
          </a:p>
        </p:txBody>
      </p:sp>
      <p:sp>
        <p:nvSpPr>
          <p:cNvPr id="3" name="2 Subtítulo"/>
          <p:cNvSpPr>
            <a:spLocks noGrp="1"/>
          </p:cNvSpPr>
          <p:nvPr>
            <p:ph type="subTitle" idx="1"/>
          </p:nvPr>
        </p:nvSpPr>
        <p:spPr>
          <a:xfrm>
            <a:off x="1952596" y="928670"/>
            <a:ext cx="8429684" cy="5929330"/>
          </a:xfrm>
        </p:spPr>
        <p:txBody>
          <a:bodyPr numCol="1">
            <a:normAutofit fontScale="70000" lnSpcReduction="20000"/>
          </a:bodyPr>
          <a:lstStyle/>
          <a:p>
            <a:pPr algn="just">
              <a:buFont typeface="Wingdings" pitchFamily="2" charset="2"/>
              <a:buChar char="v"/>
            </a:pPr>
            <a:endParaRPr lang="es-ES" sz="3200" b="1" dirty="0"/>
          </a:p>
          <a:p>
            <a:pPr algn="just">
              <a:buFont typeface="Wingdings" pitchFamily="2" charset="2"/>
              <a:buChar char="v"/>
            </a:pPr>
            <a:r>
              <a:rPr lang="es-ES" sz="3200" b="1" dirty="0"/>
              <a:t>Síntomas: </a:t>
            </a:r>
            <a:r>
              <a:rPr lang="es-ES" sz="3200" dirty="0"/>
              <a:t>Son los indicios de algo que está sucediendo o va a ocurrir, que advierten al auditor de la existencia de un área crítica o problema y que le orienta para que haga énfasis en el examen de determinados rubros, áreas u operaciones, para definir las técnicas a utilizarse y obtener la evidencia requerida.</a:t>
            </a:r>
            <a:endParaRPr lang="es-EC" sz="3200" dirty="0"/>
          </a:p>
          <a:p>
            <a:pPr algn="just"/>
            <a:endParaRPr lang="es-EC" sz="3200" dirty="0"/>
          </a:p>
          <a:p>
            <a:pPr algn="just">
              <a:buFont typeface="Wingdings" pitchFamily="2" charset="2"/>
              <a:buChar char="v"/>
            </a:pPr>
            <a:r>
              <a:rPr lang="es-ES" sz="3200" b="1" dirty="0"/>
              <a:t>Intuición: </a:t>
            </a:r>
            <a:r>
              <a:rPr lang="es-ES" sz="3200" dirty="0"/>
              <a:t>Es la capacidad de respuesta o reacción rápida manifestada por auditores con experiencia, ante la presencia de ciertos síntomas .</a:t>
            </a:r>
            <a:endParaRPr lang="es-EC" sz="3200" dirty="0"/>
          </a:p>
          <a:p>
            <a:pPr algn="just">
              <a:buFont typeface="Wingdings" pitchFamily="2" charset="2"/>
              <a:buChar char="v"/>
            </a:pPr>
            <a:r>
              <a:rPr lang="es-ES" sz="3200" dirty="0"/>
              <a:t> </a:t>
            </a:r>
            <a:r>
              <a:rPr lang="es-ES" sz="3200" b="1" dirty="0"/>
              <a:t>Sospecha: </a:t>
            </a:r>
            <a:r>
              <a:rPr lang="es-ES" sz="3200" dirty="0"/>
              <a:t>Es la acción de desconfiar de una información que por alguna razón o circunstancia no se le otorga el crédito suficiente; la sospecha obliga a que el auditor valide dicha información y obtenga documentación probatoria.</a:t>
            </a:r>
            <a:endParaRPr lang="es-EC" sz="3200" dirty="0"/>
          </a:p>
          <a:p>
            <a:pPr algn="just">
              <a:buFont typeface="Wingdings" pitchFamily="2" charset="2"/>
              <a:buChar char="v"/>
            </a:pPr>
            <a:endParaRPr lang="es-EC" sz="3200" dirty="0"/>
          </a:p>
          <a:p>
            <a:pPr algn="just">
              <a:buFont typeface="Wingdings" pitchFamily="2" charset="2"/>
              <a:buChar char="v"/>
            </a:pPr>
            <a:r>
              <a:rPr lang="es-ES" sz="3200" b="1" dirty="0"/>
              <a:t>Síntesis: </a:t>
            </a:r>
            <a:r>
              <a:rPr lang="es-ES" sz="3200" dirty="0"/>
              <a:t>Preparación resumida de hechos, operaciones o documentos de carácter legal, técnico, financiero, administrativo o de otra índole.</a:t>
            </a:r>
            <a:endParaRPr lang="es-EC" sz="3200" dirty="0"/>
          </a:p>
          <a:p>
            <a:pPr algn="just"/>
            <a:r>
              <a:rPr lang="es-ES" sz="3200" dirty="0"/>
              <a:t> </a:t>
            </a:r>
            <a:endParaRPr lang="es-EC" sz="3200" dirty="0"/>
          </a:p>
        </p:txBody>
      </p:sp>
      <p:sp>
        <p:nvSpPr>
          <p:cNvPr id="5" name="4 Rectángulo"/>
          <p:cNvSpPr/>
          <p:nvPr/>
        </p:nvSpPr>
        <p:spPr>
          <a:xfrm>
            <a:off x="4810116" y="2357430"/>
            <a:ext cx="5143536" cy="38576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Arial" pitchFamily="34" charset="0"/>
              <a:buChar char="•"/>
            </a:pPr>
            <a:endParaRPr lang="es-EC" sz="3200" dirty="0"/>
          </a:p>
          <a:p>
            <a:pPr algn="just">
              <a:buFont typeface="Arial" pitchFamily="34" charset="0"/>
              <a:buChar char="•"/>
            </a:pPr>
            <a:endParaRPr lang="es-ES" sz="2800" dirty="0"/>
          </a:p>
        </p:txBody>
      </p:sp>
    </p:spTree>
    <p:extLst>
      <p:ext uri="{BB962C8B-B14F-4D97-AF65-F5344CB8AC3E}">
        <p14:creationId xmlns:p14="http://schemas.microsoft.com/office/powerpoint/2010/main" val="3968406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C" dirty="0"/>
          </a:p>
        </p:txBody>
      </p:sp>
      <p:sp>
        <p:nvSpPr>
          <p:cNvPr id="3" name="Marcador de contenido 2"/>
          <p:cNvSpPr>
            <a:spLocks noGrp="1"/>
          </p:cNvSpPr>
          <p:nvPr>
            <p:ph idx="1"/>
          </p:nvPr>
        </p:nvSpPr>
        <p:spPr/>
        <p:txBody>
          <a:bodyPr/>
          <a:lstStyle/>
          <a:p>
            <a:r>
              <a:rPr lang="es-EC" dirty="0"/>
              <a:t>Todas las cédulas mencionadas, hojas de análisis, listas y documentos, forman parte de los papeles de trabajo del auditor.</a:t>
            </a:r>
          </a:p>
          <a:p>
            <a:endParaRPr lang="es-EC" dirty="0"/>
          </a:p>
          <a:p>
            <a:r>
              <a:rPr lang="es-EC" dirty="0"/>
              <a:t>Los papeles de trabajo incluye toda la evidencia obtenida por el auditor para mostrar el trabajo que ha efectuado, los métodos y procedimientos que ha seguido y las conclusiones que ha obtenido.</a:t>
            </a:r>
          </a:p>
          <a:p>
            <a:r>
              <a:rPr lang="es-EC" dirty="0"/>
              <a:t>En los papeles de trabajo el auditor tiene las bases para preparar su informe, la evidencia del alcance de su examen y la prueba de responsabilidad profesional tenida en el curso de su investigación.</a:t>
            </a:r>
          </a:p>
        </p:txBody>
      </p:sp>
    </p:spTree>
    <p:extLst>
      <p:ext uri="{BB962C8B-B14F-4D97-AF65-F5344CB8AC3E}">
        <p14:creationId xmlns:p14="http://schemas.microsoft.com/office/powerpoint/2010/main" val="1654079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a:t>Objetivos de los papeles de trabajo</a:t>
            </a:r>
          </a:p>
        </p:txBody>
      </p:sp>
      <p:sp>
        <p:nvSpPr>
          <p:cNvPr id="3" name="Marcador de contenido 2"/>
          <p:cNvSpPr>
            <a:spLocks noGrp="1"/>
          </p:cNvSpPr>
          <p:nvPr>
            <p:ph idx="1"/>
          </p:nvPr>
        </p:nvSpPr>
        <p:spPr/>
        <p:txBody>
          <a:bodyPr/>
          <a:lstStyle/>
          <a:p>
            <a:pPr>
              <a:buFont typeface="Wingdings" panose="05000000000000000000" pitchFamily="2" charset="2"/>
              <a:buChar char="v"/>
            </a:pPr>
            <a:r>
              <a:rPr lang="es-EC" dirty="0"/>
              <a:t>Facilitar la preparación del informe de auditoría y revisoría fiscal.</a:t>
            </a:r>
          </a:p>
          <a:p>
            <a:pPr>
              <a:buFont typeface="Wingdings" panose="05000000000000000000" pitchFamily="2" charset="2"/>
              <a:buChar char="v"/>
            </a:pPr>
            <a:r>
              <a:rPr lang="es-EC" dirty="0"/>
              <a:t>Comprobar y explicar en detalle las opiniones y conclusiones resumidas en el informe.</a:t>
            </a:r>
          </a:p>
          <a:p>
            <a:pPr>
              <a:buFont typeface="Wingdings" panose="05000000000000000000" pitchFamily="2" charset="2"/>
              <a:buChar char="v"/>
            </a:pPr>
            <a:r>
              <a:rPr lang="es-EC" dirty="0"/>
              <a:t>Coordinar  y organizar todas las fases de trabajo de la auditoría.</a:t>
            </a:r>
          </a:p>
          <a:p>
            <a:pPr>
              <a:buFont typeface="Wingdings" panose="05000000000000000000" pitchFamily="2" charset="2"/>
              <a:buChar char="v"/>
            </a:pPr>
            <a:r>
              <a:rPr lang="es-EC" dirty="0"/>
              <a:t>Proveer un registro histórico permanente de la información examinada y los procedimientos de auditoría aplicados.</a:t>
            </a:r>
          </a:p>
          <a:p>
            <a:pPr>
              <a:buFont typeface="Wingdings" panose="05000000000000000000" pitchFamily="2" charset="2"/>
              <a:buChar char="v"/>
            </a:pPr>
            <a:r>
              <a:rPr lang="es-EC" dirty="0"/>
              <a:t>Servir de guía en exámenes subsecuentes.</a:t>
            </a:r>
          </a:p>
        </p:txBody>
      </p:sp>
    </p:spTree>
    <p:extLst>
      <p:ext uri="{BB962C8B-B14F-4D97-AF65-F5344CB8AC3E}">
        <p14:creationId xmlns:p14="http://schemas.microsoft.com/office/powerpoint/2010/main" val="2795780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a:t>Planeación de los papeles de trabajo</a:t>
            </a:r>
          </a:p>
        </p:txBody>
      </p:sp>
      <p:sp>
        <p:nvSpPr>
          <p:cNvPr id="3" name="Marcador de contenido 2"/>
          <p:cNvSpPr>
            <a:spLocks noGrp="1"/>
          </p:cNvSpPr>
          <p:nvPr>
            <p:ph idx="1"/>
          </p:nvPr>
        </p:nvSpPr>
        <p:spPr>
          <a:xfrm>
            <a:off x="838200" y="1390650"/>
            <a:ext cx="11010900" cy="5219700"/>
          </a:xfrm>
        </p:spPr>
        <p:txBody>
          <a:bodyPr>
            <a:normAutofit/>
          </a:bodyPr>
          <a:lstStyle/>
          <a:p>
            <a:r>
              <a:rPr lang="es-EC" dirty="0"/>
              <a:t>La preparación de papeles de trabajo adecuados, requiere una cuidadosa planeación antes y durante el curso de la auditoría.</a:t>
            </a:r>
          </a:p>
          <a:p>
            <a:r>
              <a:rPr lang="es-EC" dirty="0"/>
              <a:t>A medida que se va desarrollando el proceso de verificación, el auditor debe revisar el material por cubrir, tratando de visualizar el tipo de papel de trabajo que presente la evidencia en la forma más efectiva.</a:t>
            </a:r>
          </a:p>
          <a:p>
            <a:r>
              <a:rPr lang="es-EC" dirty="0"/>
              <a:t>Papeles de trabajo no planeados, preparados apresuradamente y sin visión, raras veces cumplen su cometido, pudiendo ser necesaria la repetición del trabajo de investigación con el objeto de remediar las deficiencias encontradas en los mismo con lo que se emplea el doble de tiempo.</a:t>
            </a:r>
          </a:p>
        </p:txBody>
      </p:sp>
    </p:spTree>
    <p:extLst>
      <p:ext uri="{BB962C8B-B14F-4D97-AF65-F5344CB8AC3E}">
        <p14:creationId xmlns:p14="http://schemas.microsoft.com/office/powerpoint/2010/main" val="1183644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a:t>Características de los papeles de trabajo</a:t>
            </a:r>
          </a:p>
        </p:txBody>
      </p:sp>
      <p:sp>
        <p:nvSpPr>
          <p:cNvPr id="3" name="Marcador de contenido 2"/>
          <p:cNvSpPr>
            <a:spLocks noGrp="1"/>
          </p:cNvSpPr>
          <p:nvPr>
            <p:ph idx="1"/>
          </p:nvPr>
        </p:nvSpPr>
        <p:spPr/>
        <p:txBody>
          <a:bodyPr/>
          <a:lstStyle/>
          <a:p>
            <a:r>
              <a:rPr lang="es-EC" dirty="0"/>
              <a:t>Normalmente es conveniente estudiar la forma de la cédula u hoja de análisis utilizada en la auditoría anterior (puede ser copiada sin introducir cambio alguno, la oportunidad para su perfeccionamiento resultará evidente o la antigua forma podrá considerarse totalmente inapropiada).</a:t>
            </a:r>
          </a:p>
          <a:p>
            <a:r>
              <a:rPr lang="es-EC" dirty="0"/>
              <a:t>Regularmente se utiliza una hoja de trabajo por cada partida o cuenta sujeta a análisis y comprobación; pero también hay casos en los cuales se combinan adecuadamente papeles de trabajo que cubren cuentas diferentes, relacionadas entre sí.</a:t>
            </a:r>
          </a:p>
        </p:txBody>
      </p:sp>
    </p:spTree>
    <p:extLst>
      <p:ext uri="{BB962C8B-B14F-4D97-AF65-F5344CB8AC3E}">
        <p14:creationId xmlns:p14="http://schemas.microsoft.com/office/powerpoint/2010/main" val="475676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a:t>Características</a:t>
            </a:r>
          </a:p>
        </p:txBody>
      </p:sp>
      <p:sp>
        <p:nvSpPr>
          <p:cNvPr id="3" name="Marcador de contenido 2"/>
          <p:cNvSpPr>
            <a:spLocks noGrp="1"/>
          </p:cNvSpPr>
          <p:nvPr>
            <p:ph idx="1"/>
          </p:nvPr>
        </p:nvSpPr>
        <p:spPr/>
        <p:txBody>
          <a:bodyPr/>
          <a:lstStyle/>
          <a:p>
            <a:r>
              <a:rPr lang="es-EC" dirty="0"/>
              <a:t>En algunas circunstancias es conveniente mostrar en una sola cédula los documentos por pagar, los intereses acumulados por pagar y los intereses pagados por anticipado. También las depreciaciones acumuladas y las depreciaciones cargadas a gastos, analizadas en una sola hoja de trabajo.</a:t>
            </a:r>
          </a:p>
          <a:p>
            <a:r>
              <a:rPr lang="es-EC" dirty="0"/>
              <a:t>El auditor debe tener siempre en la mente la posible necesidad de ampliación de una hoja de trabajo. Nueva información y partidas no descubiertas con anterioridad, puede surgir en cualquier momento en el curso de la auditoría.</a:t>
            </a:r>
          </a:p>
        </p:txBody>
      </p:sp>
    </p:spTree>
    <p:extLst>
      <p:ext uri="{BB962C8B-B14F-4D97-AF65-F5344CB8AC3E}">
        <p14:creationId xmlns:p14="http://schemas.microsoft.com/office/powerpoint/2010/main" val="2991662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a:t>Características</a:t>
            </a:r>
          </a:p>
        </p:txBody>
      </p:sp>
      <p:sp>
        <p:nvSpPr>
          <p:cNvPr id="3" name="Marcador de contenido 2"/>
          <p:cNvSpPr>
            <a:spLocks noGrp="1"/>
          </p:cNvSpPr>
          <p:nvPr>
            <p:ph idx="1"/>
          </p:nvPr>
        </p:nvSpPr>
        <p:spPr/>
        <p:txBody>
          <a:bodyPr/>
          <a:lstStyle/>
          <a:p>
            <a:r>
              <a:rPr lang="es-EC" dirty="0"/>
              <a:t>Generalmente no es conveniente la expansión horizontal de una hoja de trabajo, es conveniente planearlas con la mira puesta en una posible expansión vertical. Es, obviamente más práctico, pasar los totales a una segunda página que ampliar el largo de una hoja de trabajo.</a:t>
            </a:r>
          </a:p>
          <a:p>
            <a:r>
              <a:rPr lang="es-EC" dirty="0"/>
              <a:t>Las hojas de trabajo deben tener un tamaño estándar, lo cual es un requisito esencial para su adecuado y esmerado archivo en el expediente de papeles de trabajo.</a:t>
            </a:r>
          </a:p>
        </p:txBody>
      </p:sp>
    </p:spTree>
    <p:extLst>
      <p:ext uri="{BB962C8B-B14F-4D97-AF65-F5344CB8AC3E}">
        <p14:creationId xmlns:p14="http://schemas.microsoft.com/office/powerpoint/2010/main" val="3687341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669701"/>
            <a:ext cx="10515600" cy="1287888"/>
          </a:xfrm>
        </p:spPr>
        <p:txBody>
          <a:bodyPr>
            <a:normAutofit fontScale="90000"/>
          </a:bodyPr>
          <a:lstStyle/>
          <a:p>
            <a:r>
              <a:rPr lang="es-EC" b="1" dirty="0"/>
              <a:t>Existen innumerables variedades y tipos, sin embargo mostramos algunas categorías generales:</a:t>
            </a:r>
          </a:p>
        </p:txBody>
      </p:sp>
      <p:sp>
        <p:nvSpPr>
          <p:cNvPr id="3" name="Marcador de contenido 2"/>
          <p:cNvSpPr>
            <a:spLocks noGrp="1"/>
          </p:cNvSpPr>
          <p:nvPr>
            <p:ph idx="1"/>
          </p:nvPr>
        </p:nvSpPr>
        <p:spPr>
          <a:xfrm>
            <a:off x="838200" y="1957589"/>
            <a:ext cx="10515600" cy="4219373"/>
          </a:xfrm>
        </p:spPr>
        <p:txBody>
          <a:bodyPr>
            <a:normAutofit fontScale="92500" lnSpcReduction="10000"/>
          </a:bodyPr>
          <a:lstStyle/>
          <a:p>
            <a:r>
              <a:rPr lang="es-EC" dirty="0"/>
              <a:t>Programas de auditoría</a:t>
            </a:r>
          </a:p>
          <a:p>
            <a:r>
              <a:rPr lang="es-EC" dirty="0"/>
              <a:t>Cuestionarios y hojas de puntos pendientes por investigar.</a:t>
            </a:r>
          </a:p>
          <a:p>
            <a:r>
              <a:rPr lang="es-EC" dirty="0"/>
              <a:t>Hojas de trabajo relativas a los saldos de cuentas de control y auxiliares.</a:t>
            </a:r>
          </a:p>
          <a:p>
            <a:r>
              <a:rPr lang="es-EC" dirty="0"/>
              <a:t>Asientos de ajustes y de reclasificaciones</a:t>
            </a:r>
          </a:p>
          <a:p>
            <a:r>
              <a:rPr lang="es-EC" dirty="0"/>
              <a:t>Cédulas, hojas de análisis y otros papeles de soporte.</a:t>
            </a:r>
          </a:p>
          <a:p>
            <a:r>
              <a:rPr lang="es-EC" dirty="0"/>
              <a:t>Extractos de actas y otros papeles narrativos.</a:t>
            </a:r>
          </a:p>
          <a:p>
            <a:r>
              <a:rPr lang="es-EC" dirty="0"/>
              <a:t>Certificaciones y confirmaciones.</a:t>
            </a:r>
          </a:p>
          <a:p>
            <a:r>
              <a:rPr lang="es-EC" dirty="0"/>
              <a:t>Escrituras de constitución.</a:t>
            </a:r>
          </a:p>
          <a:p>
            <a:r>
              <a:rPr lang="es-EC" dirty="0"/>
              <a:t>Borradores de informes de auditoría y de los estados financieros.</a:t>
            </a:r>
          </a:p>
        </p:txBody>
      </p:sp>
    </p:spTree>
    <p:extLst>
      <p:ext uri="{BB962C8B-B14F-4D97-AF65-F5344CB8AC3E}">
        <p14:creationId xmlns:p14="http://schemas.microsoft.com/office/powerpoint/2010/main" val="43513191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TotalTime>
  <Words>2192</Words>
  <Application>Microsoft Office PowerPoint</Application>
  <PresentationFormat>Panorámica</PresentationFormat>
  <Paragraphs>167</Paragraphs>
  <Slides>27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27</vt:i4>
      </vt:variant>
    </vt:vector>
  </HeadingPairs>
  <TitlesOfParts>
    <vt:vector size="32" baseType="lpstr">
      <vt:lpstr>Arial</vt:lpstr>
      <vt:lpstr>Calibri</vt:lpstr>
      <vt:lpstr>Calibri Light</vt:lpstr>
      <vt:lpstr>Wingdings</vt:lpstr>
      <vt:lpstr>Tema de Office</vt:lpstr>
      <vt:lpstr>PAPELES DE TRABAJO</vt:lpstr>
      <vt:lpstr>Los papeles de trabajo pueden tomar la forma de:</vt:lpstr>
      <vt:lpstr>Presentación de PowerPoint</vt:lpstr>
      <vt:lpstr>Objetivos de los papeles de trabajo</vt:lpstr>
      <vt:lpstr>Planeación de los papeles de trabajo</vt:lpstr>
      <vt:lpstr>Características de los papeles de trabajo</vt:lpstr>
      <vt:lpstr>Características</vt:lpstr>
      <vt:lpstr>Características</vt:lpstr>
      <vt:lpstr>Existen innumerables variedades y tipos, sin embargo mostramos algunas categorías generales:</vt:lpstr>
      <vt:lpstr>Expedientes de auditoría o archivo permanente (pemanent file)</vt:lpstr>
      <vt:lpstr>Objetivos del archivo permanente:</vt:lpstr>
      <vt:lpstr>Ejemplos:</vt:lpstr>
      <vt:lpstr>PROGRAMAS DE TRABAJO</vt:lpstr>
      <vt:lpstr>PROGRAMAS DE TRABAJO</vt:lpstr>
      <vt:lpstr> PROGRAMAS DE TRABAJO</vt:lpstr>
      <vt:lpstr>PROGRAMAS DE TRABAJO</vt:lpstr>
      <vt:lpstr>PROGRAMAS DE TRABAJO</vt:lpstr>
      <vt:lpstr>ÍNDICES</vt:lpstr>
      <vt:lpstr>INDICES</vt:lpstr>
      <vt:lpstr>ÍNDICES</vt:lpstr>
      <vt:lpstr>MARCAS DE AUDITORÍA</vt:lpstr>
      <vt:lpstr>MARCAS DE AUDITORÍA</vt:lpstr>
      <vt:lpstr>TÉCNICAS DE AUDITORÍA</vt:lpstr>
      <vt:lpstr>TÉCNICAS UTILIZADAS</vt:lpstr>
      <vt:lpstr>TÉCNICAS UTILIZADAS</vt:lpstr>
      <vt:lpstr>TÉCNICAS UTILIZADAS</vt:lpstr>
      <vt:lpstr>TÉCNICAS UTILIZADAS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PAPELES DE TRABAJO</dc:title>
  <dc:creator>ACER</dc:creator>
  <cp:lastModifiedBy>ACER</cp:lastModifiedBy>
  <cp:revision>15</cp:revision>
  <dcterms:created xsi:type="dcterms:W3CDTF">2018-05-31T20:28:22Z</dcterms:created>
  <dcterms:modified xsi:type="dcterms:W3CDTF">2020-04-02T21:21:14Z</dcterms:modified>
</cp:coreProperties>
</file>